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65" autoAdjust="0"/>
    <p:restoredTop sz="94671" autoAdjust="0"/>
  </p:normalViewPr>
  <p:slideViewPr>
    <p:cSldViewPr>
      <p:cViewPr>
        <p:scale>
          <a:sx n="76" d="100"/>
          <a:sy n="76" d="100"/>
        </p:scale>
        <p:origin x="-1362" y="-18"/>
      </p:cViewPr>
      <p:guideLst>
        <p:guide orient="horz" pos="2160"/>
        <p:guide pos="2880"/>
      </p:guideLst>
    </p:cSldViewPr>
  </p:slideViewPr>
  <p:outlineViewPr>
    <p:cViewPr>
      <p:scale>
        <a:sx n="33" d="100"/>
        <a:sy n="33" d="100"/>
      </p:scale>
      <p:origin x="0" y="405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3E61EC-2784-4F93-B469-79388759DFE2}" type="datetimeFigureOut">
              <a:rPr lang="pl-PL" smtClean="0"/>
              <a:pPr/>
              <a:t>2012-02-01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369F5C-9935-4BB9-9F5B-7FBB4EEA4835}" type="slidenum">
              <a:rPr lang="pl-PL" smtClean="0"/>
              <a:pPr/>
              <a:t>‹#›</a:t>
            </a:fld>
            <a:endParaRPr lang="pl-PL"/>
          </a:p>
        </p:txBody>
      </p:sp>
    </p:spTree>
    <p:extLst>
      <p:ext uri="{BB962C8B-B14F-4D97-AF65-F5344CB8AC3E}">
        <p14:creationId xmlns:p14="http://schemas.microsoft.com/office/powerpoint/2010/main" val="483482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1D369F5C-9935-4BB9-9F5B-7FBB4EEA4835}" type="slidenum">
              <a:rPr lang="pl-PL" smtClean="0"/>
              <a:pPr/>
              <a:t>21</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3" name="Prostokąt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Prostokąt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Prostokąt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Prostokąt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Prostokąt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Prostokąt zaokrąglony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Prostokąt zaokrąglony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Prostokąt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ostokąt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pl-PL" smtClean="0"/>
              <a:t>Kliknij, aby edytować styl</a:t>
            </a:r>
            <a:endParaRPr kumimoji="0" lang="en-US"/>
          </a:p>
        </p:txBody>
      </p:sp>
      <p:sp>
        <p:nvSpPr>
          <p:cNvPr id="9" name="Podtytuł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a:xfrm>
            <a:off x="6705600" y="4206240"/>
            <a:ext cx="960120" cy="457200"/>
          </a:xfrm>
        </p:spPr>
        <p:txBody>
          <a:bodyPr/>
          <a:lstStyle/>
          <a:p>
            <a:fld id="{364E5CDF-B5A0-410E-845B-F0B77214E81A}" type="datetimeFigureOut">
              <a:rPr lang="pl-PL" smtClean="0"/>
              <a:pPr/>
              <a:t>2012-02-01</a:t>
            </a:fld>
            <a:endParaRPr lang="pl-PL"/>
          </a:p>
        </p:txBody>
      </p:sp>
      <p:sp>
        <p:nvSpPr>
          <p:cNvPr id="17" name="Symbol zastępczy stopki 16"/>
          <p:cNvSpPr>
            <a:spLocks noGrp="1"/>
          </p:cNvSpPr>
          <p:nvPr>
            <p:ph type="ftr" sz="quarter" idx="11"/>
          </p:nvPr>
        </p:nvSpPr>
        <p:spPr>
          <a:xfrm>
            <a:off x="5410200" y="4205288"/>
            <a:ext cx="1295400" cy="457200"/>
          </a:xfrm>
        </p:spPr>
        <p:txBody>
          <a:bodyPr/>
          <a:lstStyle/>
          <a:p>
            <a:endParaRPr lang="pl-PL"/>
          </a:p>
        </p:txBody>
      </p:sp>
      <p:sp>
        <p:nvSpPr>
          <p:cNvPr id="29" name="Symbol zastępczy numeru slajdu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E5C2EBF8-BD44-4474-B9A0-725378F44D0D}"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781800" y="1143000"/>
            <a:ext cx="1905000" cy="5486400"/>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1143000"/>
            <a:ext cx="6248400" cy="5486400"/>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381000" y="1143000"/>
            <a:ext cx="8382000" cy="1069848"/>
          </a:xfrm>
        </p:spPr>
        <p:txBody>
          <a:bodyPr anchor="ctr"/>
          <a:lstStyle>
            <a:lvl1pPr>
              <a:defRPr sz="4000" b="0" i="0" cap="none" baseline="0"/>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26" name="Symbol zastępczy daty 25"/>
          <p:cNvSpPr>
            <a:spLocks noGrp="1"/>
          </p:cNvSpPr>
          <p:nvPr>
            <p:ph type="dt" sz="half" idx="10"/>
          </p:nvPr>
        </p:nvSpPr>
        <p:spPr/>
        <p:txBody>
          <a:bodyPr rtlCol="0"/>
          <a:lstStyle/>
          <a:p>
            <a:fld id="{364E5CDF-B5A0-410E-845B-F0B77214E81A}" type="datetimeFigureOut">
              <a:rPr lang="pl-PL" smtClean="0"/>
              <a:pPr/>
              <a:t>2012-02-01</a:t>
            </a:fld>
            <a:endParaRPr lang="pl-PL"/>
          </a:p>
        </p:txBody>
      </p:sp>
      <p:sp>
        <p:nvSpPr>
          <p:cNvPr id="27" name="Symbol zastępczy numeru slajdu 26"/>
          <p:cNvSpPr>
            <a:spLocks noGrp="1"/>
          </p:cNvSpPr>
          <p:nvPr>
            <p:ph type="sldNum" sz="quarter" idx="11"/>
          </p:nvPr>
        </p:nvSpPr>
        <p:spPr/>
        <p:txBody>
          <a:bodyPr rtlCol="0"/>
          <a:lstStyle/>
          <a:p>
            <a:fld id="{E5C2EBF8-BD44-4474-B9A0-725378F44D0D}" type="slidenum">
              <a:rPr lang="pl-PL" smtClean="0"/>
              <a:pPr/>
              <a:t>‹#›</a:t>
            </a:fld>
            <a:endParaRPr lang="pl-PL"/>
          </a:p>
        </p:txBody>
      </p:sp>
      <p:sp>
        <p:nvSpPr>
          <p:cNvPr id="28" name="Symbol zastępczy stopki 27"/>
          <p:cNvSpPr>
            <a:spLocks noGrp="1"/>
          </p:cNvSpPr>
          <p:nvPr>
            <p:ph type="ftr" sz="quarter" idx="12"/>
          </p:nvPr>
        </p:nvSpPr>
        <p:spPr/>
        <p:txBody>
          <a:bodyPr rtlCol="0"/>
          <a:lstStyle/>
          <a:p>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pl-PL" smtClean="0"/>
              <a:t>Kliknij, aby edytować styl</a:t>
            </a:r>
            <a:endParaRPr kumimoji="0" lang="en-US"/>
          </a:p>
        </p:txBody>
      </p:sp>
      <p:sp>
        <p:nvSpPr>
          <p:cNvPr id="3" name="Symbol zastępczy daty 2"/>
          <p:cNvSpPr>
            <a:spLocks noGrp="1"/>
          </p:cNvSpPr>
          <p:nvPr>
            <p:ph type="dt" sz="half" idx="10"/>
          </p:nvPr>
        </p:nvSpPr>
        <p:spPr>
          <a:xfrm>
            <a:off x="6583680" y="612648"/>
            <a:ext cx="957264" cy="457200"/>
          </a:xfrm>
        </p:spPr>
        <p:txBody>
          <a:bodyPr/>
          <a:lstStyle/>
          <a:p>
            <a:fld id="{364E5CDF-B5A0-410E-845B-F0B77214E81A}" type="datetimeFigureOut">
              <a:rPr lang="pl-PL" smtClean="0"/>
              <a:pPr/>
              <a:t>2012-02-01</a:t>
            </a:fld>
            <a:endParaRPr lang="pl-PL"/>
          </a:p>
        </p:txBody>
      </p:sp>
      <p:sp>
        <p:nvSpPr>
          <p:cNvPr id="4" name="Symbol zastępczy stopki 3"/>
          <p:cNvSpPr>
            <a:spLocks noGrp="1"/>
          </p:cNvSpPr>
          <p:nvPr>
            <p:ph type="ftr" sz="quarter" idx="11"/>
          </p:nvPr>
        </p:nvSpPr>
        <p:spPr>
          <a:xfrm>
            <a:off x="5257800" y="612648"/>
            <a:ext cx="1325880" cy="457200"/>
          </a:xfrm>
        </p:spPr>
        <p:txBody>
          <a:bodyPr/>
          <a:lstStyle/>
          <a:p>
            <a:endParaRPr lang="pl-PL"/>
          </a:p>
        </p:txBody>
      </p:sp>
      <p:sp>
        <p:nvSpPr>
          <p:cNvPr id="5" name="Symbol zastępczy numeru slajdu 4"/>
          <p:cNvSpPr>
            <a:spLocks noGrp="1"/>
          </p:cNvSpPr>
          <p:nvPr>
            <p:ph type="sldNum" sz="quarter" idx="12"/>
          </p:nvPr>
        </p:nvSpPr>
        <p:spPr>
          <a:xfrm>
            <a:off x="8174736" y="2272"/>
            <a:ext cx="762000" cy="365760"/>
          </a:xfrm>
        </p:spPr>
        <p:txBody>
          <a:bodyPr/>
          <a:lstStyle/>
          <a:p>
            <a:fld id="{E5C2EBF8-BD44-4474-B9A0-725378F44D0D}"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353496" y="1101970"/>
            <a:ext cx="3383280" cy="877824"/>
          </a:xfrm>
        </p:spPr>
        <p:txBody>
          <a:bodyPr anchor="b"/>
          <a:lstStyle>
            <a:lvl1pPr algn="l">
              <a:buNone/>
              <a:defRPr sz="1800" b="1"/>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pl-PL" smtClean="0"/>
              <a:t>Kliknij ikonę, aby dodać obraz</a:t>
            </a:r>
            <a:endParaRPr kumimoji="0" lang="en-US" dirty="0"/>
          </a:p>
        </p:txBody>
      </p:sp>
      <p:sp>
        <p:nvSpPr>
          <p:cNvPr id="4" name="Symbol zastępczy tekstu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364E5CDF-B5A0-410E-845B-F0B77214E81A}" type="datetimeFigureOut">
              <a:rPr lang="pl-PL" smtClean="0"/>
              <a:pPr/>
              <a:t>2012-02-01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5C2EBF8-BD44-4474-B9A0-725378F44D0D}"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Prostokąt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Prostokąt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Prostokąt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Prostokąt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Prostokąt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Prostokąt zaokrąglony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Prostokąt zaokrąglony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Prostokąt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Prostokąt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Prostokąt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Prostokąt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Prostokąt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Prostokąt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ymbol zastępczy tytułu 21"/>
          <p:cNvSpPr>
            <a:spLocks noGrp="1"/>
          </p:cNvSpPr>
          <p:nvPr>
            <p:ph type="title"/>
          </p:nvPr>
        </p:nvSpPr>
        <p:spPr>
          <a:xfrm>
            <a:off x="457200" y="1143000"/>
            <a:ext cx="8229600" cy="1066800"/>
          </a:xfrm>
          <a:prstGeom prst="rect">
            <a:avLst/>
          </a:prstGeom>
        </p:spPr>
        <p:txBody>
          <a:bodyPr vert="horz" anchor="ctr">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64E5CDF-B5A0-410E-845B-F0B77214E81A}" type="datetimeFigureOut">
              <a:rPr lang="pl-PL" smtClean="0"/>
              <a:pPr/>
              <a:t>2012-02-01</a:t>
            </a:fld>
            <a:endParaRPr lang="pl-PL"/>
          </a:p>
        </p:txBody>
      </p:sp>
      <p:sp>
        <p:nvSpPr>
          <p:cNvPr id="3" name="Symbol zastępczy stopki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pl-PL"/>
          </a:p>
        </p:txBody>
      </p:sp>
      <p:sp>
        <p:nvSpPr>
          <p:cNvPr id="23" name="Symbol zastępczy numeru slajdu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E5C2EBF8-BD44-4474-B9A0-725378F44D0D}"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0" y="3717032"/>
            <a:ext cx="9144000" cy="2857504"/>
          </a:xfrm>
        </p:spPr>
        <p:txBody>
          <a:bodyPr>
            <a:normAutofit/>
          </a:bodyPr>
          <a:lstStyle/>
          <a:p>
            <a:pPr marL="109728" indent="0" algn="ctr">
              <a:buNone/>
            </a:pPr>
            <a:r>
              <a:rPr lang="pl-PL" sz="1600" b="1" dirty="0">
                <a:latin typeface="Times New Roman" pitchFamily="18" charset="0"/>
                <a:cs typeface="Times New Roman" pitchFamily="18" charset="0"/>
              </a:rPr>
              <a:t>POWIATOWY PROGRAM REALIZACJI </a:t>
            </a:r>
            <a:r>
              <a:rPr lang="pl-PL" sz="1600" b="1" dirty="0" smtClean="0">
                <a:latin typeface="Times New Roman" pitchFamily="18" charset="0"/>
                <a:cs typeface="Times New Roman" pitchFamily="18" charset="0"/>
              </a:rPr>
              <a:t>DZIAŁAŃ PROFILAKTYCZNYCH, MAJĄCYCH </a:t>
            </a:r>
            <a:r>
              <a:rPr lang="pl-PL" sz="1600" b="1" dirty="0">
                <a:latin typeface="Times New Roman" pitchFamily="18" charset="0"/>
                <a:cs typeface="Times New Roman" pitchFamily="18" charset="0"/>
              </a:rPr>
              <a:t>NA CELU </a:t>
            </a:r>
            <a:r>
              <a:rPr lang="pl-PL" sz="1600" b="1" dirty="0" smtClean="0">
                <a:latin typeface="Times New Roman" pitchFamily="18" charset="0"/>
                <a:cs typeface="Times New Roman" pitchFamily="18" charset="0"/>
              </a:rPr>
              <a:t>UDZIELANIE SPECJALISTYCZNEJ </a:t>
            </a:r>
            <a:r>
              <a:rPr lang="pl-PL" sz="1600" b="1" dirty="0">
                <a:latin typeface="Times New Roman" pitchFamily="18" charset="0"/>
                <a:cs typeface="Times New Roman" pitchFamily="18" charset="0"/>
              </a:rPr>
              <a:t>POMOCY, ZWŁASZCZA W ZAKRESIE PROMOWANIA I </a:t>
            </a:r>
            <a:r>
              <a:rPr lang="pl-PL" sz="1600" b="1" dirty="0" smtClean="0">
                <a:latin typeface="Times New Roman" pitchFamily="18" charset="0"/>
                <a:cs typeface="Times New Roman" pitchFamily="18" charset="0"/>
              </a:rPr>
              <a:t>WDRAŻANIA PRAWIDŁOWYCH METOD </a:t>
            </a:r>
            <a:r>
              <a:rPr lang="pl-PL" sz="1600" b="1" dirty="0">
                <a:latin typeface="Times New Roman" pitchFamily="18" charset="0"/>
                <a:cs typeface="Times New Roman" pitchFamily="18" charset="0"/>
              </a:rPr>
              <a:t>WYCHOWAWCZYCH </a:t>
            </a:r>
            <a:r>
              <a:rPr lang="pl-PL" sz="1600" b="1" dirty="0" smtClean="0">
                <a:latin typeface="Times New Roman" pitchFamily="18" charset="0"/>
                <a:cs typeface="Times New Roman" pitchFamily="18" charset="0"/>
              </a:rPr>
              <a:t>DZIECI </a:t>
            </a:r>
            <a:r>
              <a:rPr lang="pl-PL" sz="1600" b="1" dirty="0">
                <a:latin typeface="Times New Roman" pitchFamily="18" charset="0"/>
                <a:cs typeface="Times New Roman" pitchFamily="18" charset="0"/>
              </a:rPr>
              <a:t>W RODZINACH ZAGROŻONYCH PRZEMOCĄ</a:t>
            </a:r>
          </a:p>
          <a:p>
            <a:endParaRPr lang="pl-PL" sz="1600" b="1" dirty="0" smtClean="0">
              <a:latin typeface="Times New Roman" pitchFamily="18" charset="0"/>
              <a:cs typeface="Times New Roman" pitchFamily="18" charset="0"/>
            </a:endParaRPr>
          </a:p>
          <a:p>
            <a:endParaRPr lang="pl-PL" sz="1600" b="1" dirty="0">
              <a:latin typeface="Times New Roman" pitchFamily="18" charset="0"/>
              <a:cs typeface="Times New Roman" pitchFamily="18" charset="0"/>
            </a:endParaRPr>
          </a:p>
          <a:p>
            <a:pPr marL="109728" indent="0" algn="ctr">
              <a:buNone/>
            </a:pPr>
            <a:r>
              <a:rPr lang="pl-PL" sz="1400" b="1" dirty="0">
                <a:latin typeface="Times New Roman" pitchFamily="18" charset="0"/>
                <a:cs typeface="Times New Roman" pitchFamily="18" charset="0"/>
              </a:rPr>
              <a:t>OPRACOWANIE: POWIATOWE CENTRUM POMOCY RODZINIE W </a:t>
            </a:r>
            <a:r>
              <a:rPr lang="pl-PL" sz="1400" b="1" dirty="0" smtClean="0">
                <a:latin typeface="Times New Roman" pitchFamily="18" charset="0"/>
                <a:cs typeface="Times New Roman" pitchFamily="18" charset="0"/>
              </a:rPr>
              <a:t>BRZESKU</a:t>
            </a:r>
          </a:p>
          <a:p>
            <a:pPr marL="109728" indent="0" algn="ctr">
              <a:buNone/>
            </a:pPr>
            <a:endParaRPr lang="pl-PL" sz="1400" b="1" dirty="0">
              <a:latin typeface="Times New Roman" pitchFamily="18" charset="0"/>
              <a:cs typeface="Times New Roman" pitchFamily="18" charset="0"/>
            </a:endParaRPr>
          </a:p>
          <a:p>
            <a:pPr marL="109728" indent="0" algn="ctr">
              <a:buNone/>
            </a:pPr>
            <a:r>
              <a:rPr lang="pl-PL" sz="1400" b="1" dirty="0" smtClean="0">
                <a:latin typeface="Times New Roman" pitchFamily="18" charset="0"/>
                <a:cs typeface="Times New Roman" pitchFamily="18" charset="0"/>
              </a:rPr>
              <a:t>BRZESKO 2012</a:t>
            </a:r>
            <a:endParaRPr lang="en-US" sz="1400" b="1" dirty="0">
              <a:latin typeface="Times New Roman" pitchFamily="18" charset="0"/>
              <a:cs typeface="Times New Roman" pitchFamily="18" charset="0"/>
            </a:endParaRPr>
          </a:p>
        </p:txBody>
      </p:sp>
      <p:pic>
        <p:nvPicPr>
          <p:cNvPr id="4" name="Obraz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211" y="908720"/>
            <a:ext cx="1933575" cy="2371725"/>
          </a:xfrm>
          <a:prstGeom prst="rect">
            <a:avLst/>
          </a:prstGeom>
        </p:spPr>
      </p:pic>
    </p:spTree>
    <p:extLst>
      <p:ext uri="{BB962C8B-B14F-4D97-AF65-F5344CB8AC3E}">
        <p14:creationId xmlns:p14="http://schemas.microsoft.com/office/powerpoint/2010/main" val="1673313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908720"/>
            <a:ext cx="8229600" cy="1066800"/>
          </a:xfrm>
        </p:spPr>
        <p:txBody>
          <a:bodyPr>
            <a:normAutofit/>
          </a:bodyPr>
          <a:lstStyle/>
          <a:p>
            <a:r>
              <a:rPr lang="pl-PL" sz="2200" b="1" dirty="0" smtClean="0">
                <a:solidFill>
                  <a:schemeClr val="tx1"/>
                </a:solidFill>
                <a:latin typeface="Arial" pitchFamily="34" charset="0"/>
                <a:cs typeface="Arial" pitchFamily="34" charset="0"/>
              </a:rPr>
              <a:t>         TRUDNOŚCI I BŁĘDY W PRACY PROFILAKTYCZNEJ</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p:txBody>
          <a:bodyPr>
            <a:normAutofit/>
          </a:bodyPr>
          <a:lstStyle/>
          <a:p>
            <a:r>
              <a:rPr lang="pl-PL" sz="1400" dirty="0" smtClean="0">
                <a:latin typeface="Arial" pitchFamily="34" charset="0"/>
                <a:cs typeface="Arial" pitchFamily="34" charset="0"/>
              </a:rPr>
              <a:t>ODERWANIE PROFILAKTYKI OD WYCHOWANIA</a:t>
            </a:r>
          </a:p>
          <a:p>
            <a:r>
              <a:rPr lang="pl-PL" sz="1400" dirty="0" smtClean="0">
                <a:latin typeface="Arial" pitchFamily="34" charset="0"/>
                <a:cs typeface="Arial" pitchFamily="34" charset="0"/>
              </a:rPr>
              <a:t>WYŁĄCZNA KONCENTRACJA NAD PROCESEM DYDAKTYCZNYM</a:t>
            </a:r>
          </a:p>
          <a:p>
            <a:r>
              <a:rPr lang="pl-PL" sz="1400" dirty="0" smtClean="0">
                <a:latin typeface="Arial" pitchFamily="34" charset="0"/>
                <a:cs typeface="Arial" pitchFamily="34" charset="0"/>
              </a:rPr>
              <a:t>PREFEROWANIE DZIAŁAŃ DORAŹNYCH NAD SYSTEMOWYMI</a:t>
            </a:r>
          </a:p>
          <a:p>
            <a:r>
              <a:rPr lang="pl-PL" sz="1400" dirty="0" smtClean="0">
                <a:latin typeface="Arial" pitchFamily="34" charset="0"/>
                <a:cs typeface="Arial" pitchFamily="34" charset="0"/>
              </a:rPr>
              <a:t>PREFEROWANIE AKCJI OGÓLNOPOLSKICH A NIE LOKALNYCH</a:t>
            </a:r>
          </a:p>
          <a:p>
            <a:r>
              <a:rPr lang="pl-PL" sz="1400" dirty="0" smtClean="0">
                <a:latin typeface="Arial" pitchFamily="34" charset="0"/>
                <a:cs typeface="Arial" pitchFamily="34" charset="0"/>
              </a:rPr>
              <a:t>OGRANICZENIE PROFILAKTYKI DO WYBRANYCH POPULACJI</a:t>
            </a:r>
          </a:p>
          <a:p>
            <a:r>
              <a:rPr lang="pl-PL" sz="1400" dirty="0" smtClean="0">
                <a:latin typeface="Arial" pitchFamily="34" charset="0"/>
                <a:cs typeface="Arial" pitchFamily="34" charset="0"/>
              </a:rPr>
              <a:t>BRAK WSPÓŁPRACY Z RAODZICAMI I OPIEKUNAMI</a:t>
            </a:r>
          </a:p>
          <a:p>
            <a:r>
              <a:rPr lang="pl-PL" sz="1400" dirty="0" smtClean="0">
                <a:latin typeface="Arial" pitchFamily="34" charset="0"/>
                <a:cs typeface="Arial" pitchFamily="34" charset="0"/>
              </a:rPr>
              <a:t>UBOGI ZAKRES DZIAŁAŃ PROFILAKTYCZNYCH</a:t>
            </a:r>
          </a:p>
          <a:p>
            <a:r>
              <a:rPr lang="pl-PL" sz="1400" dirty="0" smtClean="0">
                <a:latin typeface="Arial" pitchFamily="34" charset="0"/>
                <a:cs typeface="Arial" pitchFamily="34" charset="0"/>
              </a:rPr>
              <a:t>BRAK MONITORINGU I EWALUACJI REALIZOWANYCH DZIAŁAŃ PROFILAKTYCZNYCH</a:t>
            </a:r>
          </a:p>
          <a:p>
            <a:endParaRPr lang="pl-PL" sz="1400" dirty="0" smtClean="0">
              <a:latin typeface="Arial" pitchFamily="34" charset="0"/>
              <a:cs typeface="Arial" pitchFamily="34" charset="0"/>
            </a:endParaRPr>
          </a:p>
          <a:p>
            <a:pPr algn="ctr">
              <a:buNone/>
            </a:pPr>
            <a:r>
              <a:rPr lang="pl-PL" sz="1400" b="1" dirty="0" smtClean="0">
                <a:latin typeface="Arial" pitchFamily="34" charset="0"/>
                <a:cs typeface="Arial" pitchFamily="34" charset="0"/>
              </a:rPr>
              <a:t>PRZYCZYNY NIEZADAWALAJĄCEJ SKUTECZNOŚCI PROGRAMÓW PROFILAKTYCZNYCH</a:t>
            </a:r>
          </a:p>
          <a:p>
            <a:pPr>
              <a:buNone/>
            </a:pPr>
            <a:endParaRPr lang="pl-PL" sz="1400" b="1" dirty="0" smtClean="0">
              <a:latin typeface="Arial" pitchFamily="34" charset="0"/>
              <a:cs typeface="Arial" pitchFamily="34" charset="0"/>
            </a:endParaRPr>
          </a:p>
          <a:p>
            <a:pPr>
              <a:buFont typeface="Arial" pitchFamily="34" charset="0"/>
              <a:buChar char="•"/>
            </a:pPr>
            <a:r>
              <a:rPr lang="pl-PL" sz="1400" dirty="0" smtClean="0">
                <a:latin typeface="Arial" pitchFamily="34" charset="0"/>
                <a:cs typeface="Arial" pitchFamily="34" charset="0"/>
              </a:rPr>
              <a:t>BŁĘDY W PLANOWANIU DZIAŁAŃ PROFILAKTYCZNYCH</a:t>
            </a:r>
          </a:p>
          <a:p>
            <a:pPr>
              <a:buFont typeface="Arial" pitchFamily="34" charset="0"/>
              <a:buChar char="•"/>
            </a:pPr>
            <a:r>
              <a:rPr lang="pl-PL" sz="1400" dirty="0" smtClean="0">
                <a:latin typeface="Arial" pitchFamily="34" charset="0"/>
                <a:cs typeface="Arial" pitchFamily="34" charset="0"/>
              </a:rPr>
              <a:t>BŁĘDY KONSTRUOWANIU PROGRAMÓW PROFILAKTYCZNYCH</a:t>
            </a:r>
          </a:p>
          <a:p>
            <a:pPr>
              <a:buFont typeface="Arial" pitchFamily="34" charset="0"/>
              <a:buChar char="•"/>
            </a:pPr>
            <a:r>
              <a:rPr lang="pl-PL" sz="1400" dirty="0" smtClean="0">
                <a:latin typeface="Arial" pitchFamily="34" charset="0"/>
                <a:cs typeface="Arial" pitchFamily="34" charset="0"/>
              </a:rPr>
              <a:t>BŁĘDY W FAZIE WDRAŻANIA PROGRAMU</a:t>
            </a:r>
          </a:p>
          <a:p>
            <a:pPr>
              <a:buFont typeface="Arial" pitchFamily="34" charset="0"/>
              <a:buChar char="•"/>
            </a:pPr>
            <a:r>
              <a:rPr lang="pl-PL" sz="1400" dirty="0" smtClean="0">
                <a:latin typeface="Arial" pitchFamily="34" charset="0"/>
                <a:cs typeface="Arial" pitchFamily="34" charset="0"/>
              </a:rPr>
              <a:t>BŁĘDY W FAZIE EWALUACJI</a:t>
            </a:r>
          </a:p>
          <a:p>
            <a:pPr>
              <a:buNone/>
            </a:pPr>
            <a:endParaRPr lang="pl-PL" sz="14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764704"/>
            <a:ext cx="8229600" cy="1066800"/>
          </a:xfrm>
        </p:spPr>
        <p:txBody>
          <a:bodyPr>
            <a:normAutofit/>
          </a:bodyPr>
          <a:lstStyle/>
          <a:p>
            <a:r>
              <a:rPr lang="pl-PL" sz="1400" dirty="0" smtClean="0">
                <a:solidFill>
                  <a:schemeClr val="tx1"/>
                </a:solidFill>
                <a:latin typeface="Arial" pitchFamily="34" charset="0"/>
                <a:cs typeface="Arial" pitchFamily="34" charset="0"/>
              </a:rPr>
              <a:t>                                </a:t>
            </a:r>
            <a:r>
              <a:rPr lang="pl-PL" sz="2000" b="1" dirty="0" smtClean="0">
                <a:solidFill>
                  <a:schemeClr val="tx1"/>
                </a:solidFill>
                <a:latin typeface="Arial" pitchFamily="34" charset="0"/>
                <a:cs typeface="Arial" pitchFamily="34" charset="0"/>
              </a:rPr>
              <a:t>PRZEMOC W RODZINIE I JEJ RODZAJE</a:t>
            </a:r>
            <a:endParaRPr lang="pl-PL" sz="20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67544" y="1628800"/>
            <a:ext cx="8229600" cy="4729712"/>
          </a:xfrm>
        </p:spPr>
        <p:txBody>
          <a:bodyPr>
            <a:normAutofit/>
          </a:bodyPr>
          <a:lstStyle/>
          <a:p>
            <a:pPr algn="just"/>
            <a:r>
              <a:rPr lang="pl-PL" sz="1400" b="1" dirty="0" smtClean="0"/>
              <a:t>Przemoc w rodzinie</a:t>
            </a:r>
            <a:r>
              <a:rPr lang="pl-PL" sz="1400" dirty="0" smtClean="0"/>
              <a:t> – zwana także potocznie przemocą domową, to jednorazowe albo powtarzające się umyślne działanie lub zaniechanie działań koniecznych do ochrony zdrowia             i życia, naruszające prawa lub dobra osobiste osób najbliższych.</a:t>
            </a:r>
          </a:p>
          <a:p>
            <a:pPr marL="109728" indent="0" algn="just">
              <a:buNone/>
            </a:pPr>
            <a:r>
              <a:rPr lang="pl-PL" sz="1400" b="1" dirty="0" smtClean="0"/>
              <a:t>Rodzaje przemocy:</a:t>
            </a:r>
            <a:endParaRPr lang="pl-PL" sz="1400" dirty="0" smtClean="0"/>
          </a:p>
          <a:p>
            <a:pPr lvl="0" algn="just"/>
            <a:r>
              <a:rPr lang="pl-PL" sz="1400" b="1" dirty="0" smtClean="0"/>
              <a:t>Przemoc fizyczna</a:t>
            </a:r>
            <a:r>
              <a:rPr lang="pl-PL" sz="1400" dirty="0" smtClean="0"/>
              <a:t> </a:t>
            </a:r>
            <a:r>
              <a:rPr lang="pl-PL" sz="1400" dirty="0" smtClean="0"/>
              <a:t>– </a:t>
            </a:r>
            <a:r>
              <a:rPr lang="pl-PL" sz="1400" dirty="0" smtClean="0"/>
              <a:t>popychanie, odpychanie, obezwładnianie, przytrzymywanie, policzkowanie, szczypanie, kopanie, duszenie, bicie otwartą ręką i pięściami, bicie przedmiotami, ciskanie w kogoś przedmiotami, parzenie, polewanie substancjami żrącymi, użycie broni, porzucanie w niebezpiecznej okolicy, nieudzielanie koniecznej pomocy, itp. </a:t>
            </a:r>
          </a:p>
          <a:p>
            <a:pPr lvl="0" algn="just"/>
            <a:r>
              <a:rPr lang="pl-PL" sz="1400" b="1" dirty="0" smtClean="0"/>
              <a:t>Przemoc </a:t>
            </a:r>
            <a:r>
              <a:rPr lang="pl-PL" sz="1400" b="1" dirty="0" smtClean="0"/>
              <a:t>psychiczna</a:t>
            </a:r>
            <a:r>
              <a:rPr lang="pl-PL" sz="1400" dirty="0"/>
              <a:t> </a:t>
            </a:r>
            <a:r>
              <a:rPr lang="pl-PL" sz="1400" dirty="0" smtClean="0"/>
              <a:t>– </a:t>
            </a:r>
            <a:r>
              <a:rPr lang="pl-PL" sz="1400" dirty="0" smtClean="0"/>
              <a:t>wyśmiewanie </a:t>
            </a:r>
            <a:r>
              <a:rPr lang="pl-PL" sz="1400" dirty="0" smtClean="0"/>
              <a:t>poglądów, religii, pochodzenia, narzucanie własnych poglądów, karanie przez odmowę uczuć, zainteresowania, szacunku, stała krytyka, wmawianie choroby psychicznej, izolacja społeczna (kontrolowanie i ograniczanie kontaktów z innymi osobami), domaganie się posłuszeństwa, ograniczanie snu i pożywienia, degradacja werbalna (wyzywanie, poniżanie, upokarzanie, zawstydzanie) stosowanie gróźb,  </a:t>
            </a:r>
            <a:r>
              <a:rPr lang="pl-PL" sz="1400" dirty="0" smtClean="0"/>
              <a:t>itp.</a:t>
            </a:r>
            <a:endParaRPr lang="pl-PL" sz="1400" dirty="0"/>
          </a:p>
          <a:p>
            <a:pPr lvl="0" algn="just"/>
            <a:r>
              <a:rPr lang="pl-PL" sz="1400" b="1" dirty="0" smtClean="0"/>
              <a:t>Przemoc seksualna</a:t>
            </a:r>
            <a:r>
              <a:rPr lang="pl-PL" sz="1400" dirty="0"/>
              <a:t> </a:t>
            </a:r>
            <a:r>
              <a:rPr lang="pl-PL" sz="1400" dirty="0" smtClean="0"/>
              <a:t>– </a:t>
            </a:r>
            <a:r>
              <a:rPr lang="pl-PL" sz="1400" dirty="0" smtClean="0"/>
              <a:t>wymuszanie </a:t>
            </a:r>
            <a:r>
              <a:rPr lang="pl-PL" sz="1400" dirty="0" smtClean="0"/>
              <a:t>pożycia seksualnego, wymuszanie nieakceptowanych pieszczot i praktyk seksualnych, wymuszanie seksu z osobami trzecimi, sadystyczne formy współżycia seksualnego, demonstrowanie zazdrości, krytyka zachowań seksualnych kobiety, itp.</a:t>
            </a:r>
          </a:p>
          <a:p>
            <a:pPr lvl="0" algn="just"/>
            <a:r>
              <a:rPr lang="pl-PL" sz="1400" b="1" dirty="0" smtClean="0"/>
              <a:t>Przemoc ekonomiczna</a:t>
            </a:r>
            <a:r>
              <a:rPr lang="pl-PL" sz="1400" dirty="0" smtClean="0"/>
              <a:t> </a:t>
            </a:r>
            <a:r>
              <a:rPr lang="pl-PL" sz="1400" dirty="0" smtClean="0"/>
              <a:t> </a:t>
            </a:r>
            <a:r>
              <a:rPr lang="pl-PL" sz="1400" dirty="0" smtClean="0"/>
              <a:t>odbieranie zarobionych pieniędzy, uniemożliwianie podjęcia       pracy zarobkowej, nie zaspakajanie podstawowych materialnych potrzeb rodziny</a:t>
            </a:r>
            <a:r>
              <a:rPr lang="pl-PL" sz="1400" dirty="0" smtClean="0"/>
              <a:t>, itp</a:t>
            </a:r>
            <a:r>
              <a:rPr lang="pl-PL" sz="1400" dirty="0" smtClean="0"/>
              <a:t>.</a:t>
            </a:r>
          </a:p>
          <a:p>
            <a:r>
              <a:rPr lang="pl-PL" sz="1400" b="1" dirty="0" err="1" smtClean="0"/>
              <a:t>Cyberprzemoc</a:t>
            </a:r>
            <a:r>
              <a:rPr lang="pl-PL" sz="1400" b="1" dirty="0" smtClean="0"/>
              <a:t> </a:t>
            </a:r>
            <a:r>
              <a:rPr lang="pl-PL" sz="1400" dirty="0" smtClean="0"/>
              <a:t>– to </a:t>
            </a:r>
            <a:r>
              <a:rPr lang="pl-PL" sz="1400" dirty="0" smtClean="0"/>
              <a:t>wszelka przemoc z użyciem technologii informacyjnych                                          i komunikacyjnych.</a:t>
            </a:r>
            <a:endParaRPr lang="pl-PL" sz="14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836712"/>
            <a:ext cx="8229600" cy="773832"/>
          </a:xfrm>
        </p:spPr>
        <p:txBody>
          <a:bodyPr>
            <a:normAutofit/>
          </a:bodyPr>
          <a:lstStyle/>
          <a:p>
            <a:pPr algn="ctr"/>
            <a:r>
              <a:rPr lang="pl-PL" sz="2200" b="1" dirty="0" smtClean="0">
                <a:solidFill>
                  <a:schemeClr val="tx1"/>
                </a:solidFill>
                <a:latin typeface="Arial" pitchFamily="34" charset="0"/>
                <a:cs typeface="Arial" pitchFamily="34" charset="0"/>
              </a:rPr>
              <a:t>RODZINA </a:t>
            </a:r>
            <a:r>
              <a:rPr lang="pl-PL" sz="2200" b="1" dirty="0" smtClean="0">
                <a:solidFill>
                  <a:schemeClr val="tx1"/>
                </a:solidFill>
                <a:latin typeface="Arial" pitchFamily="34" charset="0"/>
                <a:cs typeface="Arial" pitchFamily="34" charset="0"/>
              </a:rPr>
              <a:t>I JEJ FUNKCJE</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57200" y="1867640"/>
            <a:ext cx="8229600" cy="4657704"/>
          </a:xfrm>
        </p:spPr>
        <p:txBody>
          <a:bodyPr>
            <a:normAutofit lnSpcReduction="10000"/>
          </a:bodyPr>
          <a:lstStyle/>
          <a:p>
            <a:pPr marL="109728" indent="0">
              <a:buNone/>
            </a:pPr>
            <a:r>
              <a:rPr lang="pl-PL" sz="1400" b="1" dirty="0" smtClean="0"/>
              <a:t>Rodzina, to podstawowa komórka  społeczeństwa, </a:t>
            </a:r>
            <a:r>
              <a:rPr lang="pl-PL" sz="1400" dirty="0" smtClean="0"/>
              <a:t>składająca się  z rodziców i ich dzieci, których wyróżnia więź formalna</a:t>
            </a:r>
            <a:r>
              <a:rPr lang="pl-PL" sz="1400" dirty="0" smtClean="0"/>
              <a:t>, wspólnota </a:t>
            </a:r>
            <a:r>
              <a:rPr lang="pl-PL" sz="1400" dirty="0" smtClean="0"/>
              <a:t>materialna i </a:t>
            </a:r>
            <a:r>
              <a:rPr lang="pl-PL" sz="1400" dirty="0" smtClean="0"/>
              <a:t>mieszkaniowa oraz </a:t>
            </a:r>
            <a:r>
              <a:rPr lang="pl-PL" sz="1400" dirty="0" smtClean="0"/>
              <a:t>precyzyjnie określony zespół funkcji w skład którego wchodzą następujące funkcje:</a:t>
            </a:r>
          </a:p>
          <a:p>
            <a:pPr lvl="0"/>
            <a:r>
              <a:rPr lang="pl-PL" sz="1400" b="1" dirty="0" smtClean="0"/>
              <a:t>materialno-ekonomiczna</a:t>
            </a:r>
            <a:r>
              <a:rPr lang="pl-PL" sz="1400" dirty="0" smtClean="0"/>
              <a:t> (polega na zaspokajaniu przez rodzinę materialnych potrzeb jej członków)</a:t>
            </a:r>
          </a:p>
          <a:p>
            <a:pPr lvl="0"/>
            <a:r>
              <a:rPr lang="pl-PL" sz="1400" b="1" dirty="0" smtClean="0"/>
              <a:t>opiekuńczo-zabezpieczająca</a:t>
            </a:r>
            <a:r>
              <a:rPr lang="pl-PL" sz="1400" dirty="0" smtClean="0"/>
              <a:t> (stanowi materialne i fizyczne zabezpieczenie członków rodziny, którzy w pewnych okresach życia mają ograniczone możliwość samorealizacji, pozbawieni są środków do życia lub wymagają pomocy)</a:t>
            </a:r>
          </a:p>
          <a:p>
            <a:pPr lvl="0"/>
            <a:r>
              <a:rPr lang="pl-PL" sz="1400" b="1" dirty="0" smtClean="0"/>
              <a:t>prokreacyjna</a:t>
            </a:r>
            <a:r>
              <a:rPr lang="pl-PL" sz="1400" dirty="0" smtClean="0"/>
              <a:t> (polega na zaspokajaniu rodzicielskich potrzeb emocjonalnych –ojcostwa i macierzyństwa, pozwala na utrzymywanie biologicznej ciągłości rodziny     i społeczeństwa)</a:t>
            </a:r>
          </a:p>
          <a:p>
            <a:pPr lvl="0"/>
            <a:r>
              <a:rPr lang="pl-PL" sz="1400" b="1" dirty="0" smtClean="0"/>
              <a:t>seksualna</a:t>
            </a:r>
            <a:r>
              <a:rPr lang="pl-PL" sz="1400" dirty="0" smtClean="0"/>
              <a:t> (zaspokajanie popędu seksualnego)</a:t>
            </a:r>
          </a:p>
          <a:p>
            <a:pPr lvl="0"/>
            <a:r>
              <a:rPr lang="pl-PL" sz="1400" b="1" dirty="0" smtClean="0"/>
              <a:t>legalizacyjno-kontrolna</a:t>
            </a:r>
            <a:r>
              <a:rPr lang="pl-PL" sz="1400" dirty="0" smtClean="0"/>
              <a:t> (sankcjonowanie postępowania członka rodziny przez rodzinę, nadzorowanie jego postępowania)</a:t>
            </a:r>
          </a:p>
          <a:p>
            <a:pPr lvl="0"/>
            <a:r>
              <a:rPr lang="pl-PL" sz="1400" b="1" dirty="0" smtClean="0"/>
              <a:t>socjalizacyjno-wychowawcza</a:t>
            </a:r>
            <a:r>
              <a:rPr lang="pl-PL" sz="1400" dirty="0" smtClean="0"/>
              <a:t> (wprowadzanie dziecka w świat kultury danego społeczeństwa)</a:t>
            </a:r>
          </a:p>
          <a:p>
            <a:pPr lvl="0"/>
            <a:r>
              <a:rPr lang="pl-PL" sz="1400" b="1" dirty="0" smtClean="0"/>
              <a:t>klasowa</a:t>
            </a:r>
            <a:r>
              <a:rPr lang="pl-PL" sz="1400" dirty="0" smtClean="0"/>
              <a:t> (określenie pozycji członków rodziny w strukturze społeczeństwa)</a:t>
            </a:r>
          </a:p>
          <a:p>
            <a:pPr lvl="0"/>
            <a:r>
              <a:rPr lang="pl-PL" sz="1400" b="1" dirty="0" smtClean="0"/>
              <a:t>kulturalna</a:t>
            </a:r>
            <a:r>
              <a:rPr lang="pl-PL" sz="1400" dirty="0" smtClean="0"/>
              <a:t> (zapoznawanie młodego pokolenia z dziejami kultury i jej trwałymi pomnikami, zachęcanie do aktywnego korzystania z wartości kulturalnych)</a:t>
            </a:r>
          </a:p>
          <a:p>
            <a:pPr lvl="0"/>
            <a:r>
              <a:rPr lang="pl-PL" sz="1400" b="1" dirty="0" smtClean="0"/>
              <a:t>rekreacyjno-towarzyska</a:t>
            </a:r>
            <a:r>
              <a:rPr lang="pl-PL" sz="1400" dirty="0" smtClean="0"/>
              <a:t> (umożliwia odzyskanie w domu rodzinnym wewnętrznej równowagi emocjonalnej)</a:t>
            </a:r>
          </a:p>
          <a:p>
            <a:pPr lvl="0"/>
            <a:r>
              <a:rPr lang="pl-PL" sz="1400" b="1" dirty="0" smtClean="0"/>
              <a:t>emocjonalno-ekspresyjna</a:t>
            </a:r>
            <a:r>
              <a:rPr lang="pl-PL" sz="1400" dirty="0" smtClean="0"/>
              <a:t> (zaspokaja emocjonalne potrzeby członków rodziny)</a:t>
            </a:r>
          </a:p>
          <a:p>
            <a:pPr>
              <a:buNone/>
            </a:pPr>
            <a:endParaRPr lang="pl-PL" sz="14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59632" y="1124744"/>
            <a:ext cx="6635080" cy="1066800"/>
          </a:xfrm>
        </p:spPr>
        <p:txBody>
          <a:bodyPr>
            <a:normAutofit/>
          </a:bodyPr>
          <a:lstStyle/>
          <a:p>
            <a:r>
              <a:rPr lang="pl-PL" sz="2200" b="1" dirty="0" smtClean="0">
                <a:solidFill>
                  <a:schemeClr val="tx1"/>
                </a:solidFill>
                <a:latin typeface="Arial" pitchFamily="34" charset="0"/>
                <a:cs typeface="Arial" pitchFamily="34" charset="0"/>
              </a:rPr>
              <a:t>     </a:t>
            </a:r>
            <a:r>
              <a:rPr lang="pl-PL" sz="2200" b="1" dirty="0" smtClean="0">
                <a:solidFill>
                  <a:schemeClr val="tx1"/>
                </a:solidFill>
                <a:latin typeface="Arial" pitchFamily="34" charset="0"/>
                <a:cs typeface="Arial" pitchFamily="34" charset="0"/>
              </a:rPr>
              <a:t>WSPÓŁCZESNE FORMY – </a:t>
            </a:r>
            <a:r>
              <a:rPr lang="pl-PL" sz="2200" b="1" dirty="0" smtClean="0">
                <a:solidFill>
                  <a:schemeClr val="tx1"/>
                </a:solidFill>
                <a:latin typeface="Arial" pitchFamily="34" charset="0"/>
                <a:cs typeface="Arial" pitchFamily="34" charset="0"/>
              </a:rPr>
              <a:t>MODELE RODZIN</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p:txBody>
          <a:bodyPr>
            <a:normAutofit/>
          </a:bodyPr>
          <a:lstStyle/>
          <a:p>
            <a:pPr marL="109728" lvl="0" indent="0">
              <a:buNone/>
            </a:pPr>
            <a:r>
              <a:rPr lang="pl-PL" sz="1400" b="1" dirty="0" smtClean="0">
                <a:latin typeface="Arial" pitchFamily="34" charset="0"/>
                <a:cs typeface="Arial" pitchFamily="34" charset="0"/>
              </a:rPr>
              <a:t>Formalnego lub nieformalnego związku cywilnego stanowiącego trzon rodziny: </a:t>
            </a:r>
            <a:r>
              <a:rPr lang="pl-PL" sz="1400" dirty="0" smtClean="0">
                <a:solidFill>
                  <a:schemeClr val="tx1"/>
                </a:solidFill>
                <a:latin typeface="Arial" pitchFamily="34" charset="0"/>
                <a:cs typeface="Arial" pitchFamily="34" charset="0"/>
              </a:rPr>
              <a:t>najczęściej </a:t>
            </a:r>
            <a:r>
              <a:rPr lang="pl-PL" sz="1400" dirty="0" smtClean="0">
                <a:solidFill>
                  <a:schemeClr val="tx1"/>
                </a:solidFill>
                <a:latin typeface="Arial" pitchFamily="34" charset="0"/>
                <a:cs typeface="Arial" pitchFamily="34" charset="0"/>
              </a:rPr>
              <a:t>małżeństwa mogącego mieć charakter monogamii lub </a:t>
            </a:r>
            <a:r>
              <a:rPr lang="pl-PL" sz="1400" dirty="0" smtClean="0">
                <a:solidFill>
                  <a:schemeClr val="tx1"/>
                </a:solidFill>
                <a:latin typeface="Arial" pitchFamily="34" charset="0"/>
                <a:cs typeface="Arial" pitchFamily="34" charset="0"/>
              </a:rPr>
              <a:t>poligamii, konkubinatu, związku partnerskiego</a:t>
            </a:r>
          </a:p>
          <a:p>
            <a:pPr marL="109728" indent="0">
              <a:buNone/>
            </a:pPr>
            <a:endParaRPr lang="pl-PL" sz="1400" dirty="0" smtClean="0">
              <a:latin typeface="Arial" pitchFamily="34" charset="0"/>
              <a:cs typeface="Arial" pitchFamily="34" charset="0"/>
            </a:endParaRPr>
          </a:p>
          <a:p>
            <a:pPr>
              <a:buNone/>
            </a:pPr>
            <a:r>
              <a:rPr lang="pl-PL" sz="1400" b="1" dirty="0" smtClean="0">
                <a:latin typeface="Arial" pitchFamily="34" charset="0"/>
                <a:cs typeface="Arial" pitchFamily="34" charset="0"/>
              </a:rPr>
              <a:t>Współczesne </a:t>
            </a:r>
            <a:r>
              <a:rPr lang="pl-PL" sz="1400" b="1" dirty="0" smtClean="0">
                <a:latin typeface="Arial" pitchFamily="34" charset="0"/>
                <a:cs typeface="Arial" pitchFamily="34" charset="0"/>
              </a:rPr>
              <a:t>społeczeństwa wykształciły tzw. alternatywne formy rodziny takie jak</a:t>
            </a:r>
            <a:r>
              <a:rPr lang="pl-PL" sz="1400" dirty="0" smtClean="0">
                <a:latin typeface="Arial" pitchFamily="34" charset="0"/>
                <a:cs typeface="Arial" pitchFamily="34" charset="0"/>
              </a:rPr>
              <a:t>:</a:t>
            </a:r>
          </a:p>
          <a:p>
            <a:pPr lvl="0"/>
            <a:r>
              <a:rPr lang="pl-PL" sz="1400" dirty="0" smtClean="0">
                <a:latin typeface="Arial" pitchFamily="34" charset="0"/>
                <a:cs typeface="Arial" pitchFamily="34" charset="0"/>
              </a:rPr>
              <a:t>rodzina niepełna</a:t>
            </a:r>
          </a:p>
          <a:p>
            <a:pPr lvl="0"/>
            <a:r>
              <a:rPr lang="pl-PL" sz="1400" dirty="0" smtClean="0">
                <a:latin typeface="Arial" pitchFamily="34" charset="0"/>
                <a:cs typeface="Arial" pitchFamily="34" charset="0"/>
              </a:rPr>
              <a:t>rodzina zastępcza</a:t>
            </a:r>
          </a:p>
          <a:p>
            <a:pPr lvl="0"/>
            <a:r>
              <a:rPr lang="pl-PL" sz="1400" dirty="0" smtClean="0">
                <a:latin typeface="Arial" pitchFamily="34" charset="0"/>
                <a:cs typeface="Arial" pitchFamily="34" charset="0"/>
              </a:rPr>
              <a:t>rodzina zrekonstruowana</a:t>
            </a:r>
          </a:p>
          <a:p>
            <a:pPr lvl="0"/>
            <a:r>
              <a:rPr lang="pl-PL" sz="1400" dirty="0" smtClean="0">
                <a:latin typeface="Arial" pitchFamily="34" charset="0"/>
                <a:cs typeface="Arial" pitchFamily="34" charset="0"/>
              </a:rPr>
              <a:t>rodzina oparta o związek homoseksualny</a:t>
            </a:r>
          </a:p>
          <a:p>
            <a:r>
              <a:rPr lang="pl-PL" sz="1400" dirty="0" smtClean="0">
                <a:latin typeface="Arial" pitchFamily="34" charset="0"/>
                <a:cs typeface="Arial" pitchFamily="34" charset="0"/>
              </a:rPr>
              <a:t>rodzinny dom dziecka</a:t>
            </a:r>
            <a:endParaRPr lang="pl-PL" sz="1400"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908720"/>
            <a:ext cx="8229600" cy="1066800"/>
          </a:xfrm>
        </p:spPr>
        <p:txBody>
          <a:bodyPr>
            <a:normAutofit/>
          </a:bodyPr>
          <a:lstStyle/>
          <a:p>
            <a:pPr algn="ctr"/>
            <a:r>
              <a:rPr lang="pl-PL" sz="1800" b="1" dirty="0" smtClean="0">
                <a:solidFill>
                  <a:schemeClr val="tx1"/>
                </a:solidFill>
                <a:latin typeface="Arial" pitchFamily="34" charset="0"/>
                <a:cs typeface="Arial" pitchFamily="34" charset="0"/>
              </a:rPr>
              <a:t>        ISTOTNE JEST Z JAKIEJ RODZINY POCHODZISZ I W JAKIEJ ŻYJESZ</a:t>
            </a:r>
            <a:endParaRPr lang="pl-PL" sz="18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57200" y="1916832"/>
            <a:ext cx="8229600" cy="4657704"/>
          </a:xfrm>
        </p:spPr>
        <p:txBody>
          <a:bodyPr>
            <a:normAutofit/>
          </a:bodyPr>
          <a:lstStyle/>
          <a:p>
            <a:pPr>
              <a:buNone/>
            </a:pPr>
            <a:r>
              <a:rPr lang="pl-PL" sz="1400" dirty="0" smtClean="0">
                <a:latin typeface="Arial" pitchFamily="34" charset="0"/>
                <a:cs typeface="Arial" pitchFamily="34" charset="0"/>
              </a:rPr>
              <a:t>Spoiwem łączącym każdą rodzinę lub uczuciami są tzw. </a:t>
            </a:r>
            <a:r>
              <a:rPr lang="pl-PL" sz="1400" b="1" dirty="0" smtClean="0">
                <a:latin typeface="Arial" pitchFamily="34" charset="0"/>
                <a:cs typeface="Arial" pitchFamily="34" charset="0"/>
              </a:rPr>
              <a:t>czynniki wewnętrzne:</a:t>
            </a: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wspólne dążenia</a:t>
            </a:r>
          </a:p>
          <a:p>
            <a:r>
              <a:rPr lang="pl-PL" sz="1400" dirty="0" smtClean="0">
                <a:latin typeface="Arial" pitchFamily="34" charset="0"/>
                <a:cs typeface="Arial" pitchFamily="34" charset="0"/>
              </a:rPr>
              <a:t>popęd seksualny i uczucie miłości</a:t>
            </a:r>
          </a:p>
          <a:p>
            <a:r>
              <a:rPr lang="pl-PL" sz="1400" dirty="0" smtClean="0">
                <a:latin typeface="Arial" pitchFamily="34" charset="0"/>
                <a:cs typeface="Arial" pitchFamily="34" charset="0"/>
              </a:rPr>
              <a:t>przywiązanie, zaufanie, </a:t>
            </a:r>
            <a:r>
              <a:rPr lang="pl-PL" sz="1400" dirty="0" smtClean="0">
                <a:latin typeface="Arial" pitchFamily="34" charset="0"/>
                <a:cs typeface="Arial" pitchFamily="34" charset="0"/>
              </a:rPr>
              <a:t>wierność, </a:t>
            </a:r>
            <a:r>
              <a:rPr lang="pl-PL" sz="1400" dirty="0" smtClean="0">
                <a:latin typeface="Arial" pitchFamily="34" charset="0"/>
                <a:cs typeface="Arial" pitchFamily="34" charset="0"/>
              </a:rPr>
              <a:t>itp.</a:t>
            </a:r>
          </a:p>
          <a:p>
            <a:pPr lvl="0">
              <a:buNone/>
            </a:pPr>
            <a:endParaRPr lang="pl-PL" sz="1400" dirty="0" smtClean="0">
              <a:latin typeface="Arial" pitchFamily="34" charset="0"/>
              <a:cs typeface="Arial" pitchFamily="34" charset="0"/>
            </a:endParaRPr>
          </a:p>
          <a:p>
            <a:pPr>
              <a:buNone/>
            </a:pPr>
            <a:r>
              <a:rPr lang="pl-PL" sz="1400" b="1" dirty="0" smtClean="0">
                <a:latin typeface="Arial" pitchFamily="34" charset="0"/>
                <a:cs typeface="Arial" pitchFamily="34" charset="0"/>
              </a:rPr>
              <a:t>oraz  czynniki zewnętrzne:</a:t>
            </a:r>
            <a:endParaRPr lang="pl-PL" sz="1400" dirty="0" smtClean="0">
              <a:latin typeface="Arial" pitchFamily="34" charset="0"/>
              <a:cs typeface="Arial" pitchFamily="34" charset="0"/>
            </a:endParaRPr>
          </a:p>
          <a:p>
            <a:pPr lvl="0"/>
            <a:r>
              <a:rPr lang="pl-PL" sz="1400" dirty="0" smtClean="0">
                <a:latin typeface="Arial" pitchFamily="34" charset="0"/>
                <a:cs typeface="Arial" pitchFamily="34" charset="0"/>
              </a:rPr>
              <a:t>prawo</a:t>
            </a:r>
          </a:p>
          <a:p>
            <a:pPr lvl="0"/>
            <a:r>
              <a:rPr lang="pl-PL" sz="1400" dirty="0" smtClean="0">
                <a:latin typeface="Arial" pitchFamily="34" charset="0"/>
                <a:cs typeface="Arial" pitchFamily="34" charset="0"/>
              </a:rPr>
              <a:t>obyczaje, tradycja, historia</a:t>
            </a:r>
          </a:p>
          <a:p>
            <a:pPr lvl="0"/>
            <a:r>
              <a:rPr lang="pl-PL" sz="1400" dirty="0" smtClean="0">
                <a:latin typeface="Arial" pitchFamily="34" charset="0"/>
                <a:cs typeface="Arial" pitchFamily="34" charset="0"/>
              </a:rPr>
              <a:t>nakazy lub normy religijne itp.   </a:t>
            </a:r>
          </a:p>
          <a:p>
            <a:pPr lvl="0">
              <a:buNone/>
            </a:pPr>
            <a:endParaRPr lang="pl-PL" sz="1400" dirty="0" smtClean="0">
              <a:latin typeface="Arial" pitchFamily="34" charset="0"/>
              <a:cs typeface="Arial" pitchFamily="34" charset="0"/>
            </a:endParaRPr>
          </a:p>
          <a:p>
            <a:pPr algn="just">
              <a:buNone/>
            </a:pPr>
            <a:r>
              <a:rPr lang="pl-PL" sz="1400" dirty="0" smtClean="0">
                <a:latin typeface="Arial" pitchFamily="34" charset="0"/>
                <a:cs typeface="Arial" pitchFamily="34" charset="0"/>
              </a:rPr>
              <a:t> </a:t>
            </a:r>
            <a:r>
              <a:rPr lang="pl-PL" sz="1400" dirty="0" smtClean="0">
                <a:latin typeface="Arial" pitchFamily="34" charset="0"/>
                <a:cs typeface="Arial" pitchFamily="34" charset="0"/>
              </a:rPr>
              <a:t>    Podsumowując</a:t>
            </a:r>
            <a:r>
              <a:rPr lang="pl-PL" sz="1400" dirty="0">
                <a:latin typeface="Arial" pitchFamily="34" charset="0"/>
                <a:cs typeface="Arial" pitchFamily="34" charset="0"/>
              </a:rPr>
              <a:t>,</a:t>
            </a:r>
            <a:r>
              <a:rPr lang="pl-PL" sz="1400" dirty="0" smtClean="0">
                <a:latin typeface="Arial" pitchFamily="34" charset="0"/>
                <a:cs typeface="Arial" pitchFamily="34" charset="0"/>
              </a:rPr>
              <a:t> </a:t>
            </a:r>
            <a:r>
              <a:rPr lang="pl-PL" sz="1400" dirty="0" smtClean="0">
                <a:latin typeface="Arial" pitchFamily="34" charset="0"/>
                <a:cs typeface="Arial" pitchFamily="34" charset="0"/>
              </a:rPr>
              <a:t>wszystkie definicje odnośnie stosowania przemocy wobec dzieci </a:t>
            </a:r>
            <a:r>
              <a:rPr lang="pl-PL" sz="1400" dirty="0" smtClean="0">
                <a:latin typeface="Arial" pitchFamily="34" charset="0"/>
                <a:cs typeface="Arial" pitchFamily="34" charset="0"/>
              </a:rPr>
              <a:t>można przyjąć</a:t>
            </a:r>
            <a:r>
              <a:rPr lang="pl-PL" sz="1400" dirty="0" smtClean="0">
                <a:latin typeface="Arial" pitchFamily="34" charset="0"/>
                <a:cs typeface="Arial" pitchFamily="34" charset="0"/>
              </a:rPr>
              <a:t>, </a:t>
            </a:r>
            <a:r>
              <a:rPr lang="pl-PL" sz="1400" dirty="0" smtClean="0">
                <a:latin typeface="Arial" pitchFamily="34" charset="0"/>
                <a:cs typeface="Arial" pitchFamily="34" charset="0"/>
              </a:rPr>
              <a:t>że </a:t>
            </a:r>
            <a:r>
              <a:rPr lang="pl-PL" sz="1400" b="1" dirty="0" smtClean="0">
                <a:latin typeface="Arial" pitchFamily="34" charset="0"/>
                <a:cs typeface="Arial" pitchFamily="34" charset="0"/>
              </a:rPr>
              <a:t>„przemoc </a:t>
            </a:r>
            <a:r>
              <a:rPr lang="pl-PL" sz="1400" b="1" dirty="0" smtClean="0">
                <a:latin typeface="Arial" pitchFamily="34" charset="0"/>
                <a:cs typeface="Arial" pitchFamily="34" charset="0"/>
              </a:rPr>
              <a:t>to fizyczne lub umysłowe działanie na szkodę, wykorzystanie seksualne, zaniedbywanie lub maltretowanie dziecka poniżej 18 roku życia przez osobę odpowiedzialną za pomyślny jego rozwój oraz działania, które stanowią zagrożenie dla jego rozwoju”.</a:t>
            </a:r>
            <a:endParaRPr lang="pl-PL" sz="1400" dirty="0" smtClean="0">
              <a:latin typeface="Arial" pitchFamily="34" charset="0"/>
              <a:cs typeface="Arial" pitchFamily="34" charset="0"/>
            </a:endParaRPr>
          </a:p>
          <a:p>
            <a:pPr lvl="0">
              <a:buNone/>
            </a:pPr>
            <a:r>
              <a:rPr lang="pl-PL" sz="1600" dirty="0" smtClean="0">
                <a:latin typeface="Arial" pitchFamily="34" charset="0"/>
                <a:cs typeface="Arial" pitchFamily="34" charset="0"/>
              </a:rPr>
              <a:t>              </a:t>
            </a:r>
            <a:endParaRPr lang="pl-PL" sz="16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908720"/>
            <a:ext cx="8229600" cy="1066800"/>
          </a:xfrm>
        </p:spPr>
        <p:txBody>
          <a:bodyPr>
            <a:normAutofit fontScale="90000"/>
          </a:bodyPr>
          <a:lstStyle/>
          <a:p>
            <a:pPr algn="just"/>
            <a:r>
              <a:rPr lang="pl-PL" sz="1600" b="1" dirty="0" smtClean="0">
                <a:solidFill>
                  <a:schemeClr val="tx1"/>
                </a:solidFill>
                <a:latin typeface="Arial" pitchFamily="34" charset="0"/>
                <a:cs typeface="Arial" pitchFamily="34" charset="0"/>
              </a:rPr>
              <a:t>Przyczyny maltretowania najmłodszych</a:t>
            </a:r>
            <a:r>
              <a:rPr lang="pl-PL" sz="1600" dirty="0" smtClean="0">
                <a:solidFill>
                  <a:schemeClr val="tx1"/>
                </a:solidFill>
                <a:latin typeface="Arial" pitchFamily="34" charset="0"/>
                <a:cs typeface="Arial" pitchFamily="34" charset="0"/>
              </a:rPr>
              <a:t> mogą być różne i zależą od tego, kto jest sprawcą czynu, a także w jakich okolicznościach ma miejsce przemoc. Inny motyw będzie miał rodzic, który bije swoje dziecko, a inny nauczyciel, czy też pedofil. Przemoc wobec dzieci to cała gama zachowań, które najczęściej okazują się szkodliwe a  literatura fachowa wyróżnia  takie rodzaje przemocy jak:</a:t>
            </a:r>
            <a:r>
              <a:rPr lang="pl-PL" sz="1400" dirty="0" smtClean="0">
                <a:solidFill>
                  <a:schemeClr val="tx1"/>
                </a:solidFill>
              </a:rPr>
              <a:t/>
            </a:r>
            <a:br>
              <a:rPr lang="pl-PL" sz="1400" dirty="0" smtClean="0">
                <a:solidFill>
                  <a:schemeClr val="tx1"/>
                </a:solidFill>
              </a:rPr>
            </a:br>
            <a:endParaRPr lang="pl-PL" sz="1400"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57200" y="1916832"/>
            <a:ext cx="8363272" cy="4752528"/>
          </a:xfrm>
        </p:spPr>
        <p:txBody>
          <a:bodyPr>
            <a:normAutofit/>
          </a:bodyPr>
          <a:lstStyle/>
          <a:p>
            <a:pPr lvl="0"/>
            <a:r>
              <a:rPr lang="pl-PL" sz="1400" b="1" dirty="0" smtClean="0">
                <a:latin typeface="Arial" pitchFamily="34" charset="0"/>
                <a:cs typeface="Arial" pitchFamily="34" charset="0"/>
              </a:rPr>
              <a:t>Fizyczna </a:t>
            </a:r>
            <a:r>
              <a:rPr lang="pl-PL" sz="1400" b="1" dirty="0" smtClean="0">
                <a:latin typeface="Arial" pitchFamily="34" charset="0"/>
                <a:cs typeface="Arial" pitchFamily="34" charset="0"/>
              </a:rPr>
              <a:t>– </a:t>
            </a:r>
            <a:r>
              <a:rPr lang="pl-PL" sz="1400" dirty="0" smtClean="0">
                <a:latin typeface="Arial" pitchFamily="34" charset="0"/>
                <a:cs typeface="Arial" pitchFamily="34" charset="0"/>
              </a:rPr>
              <a:t>popychanie, odpychanie, obezwładnianie, przytrzymywanie, </a:t>
            </a:r>
            <a:r>
              <a:rPr lang="pl-PL" sz="1400" dirty="0" smtClean="0">
                <a:latin typeface="Arial" pitchFamily="34" charset="0"/>
                <a:cs typeface="Arial" pitchFamily="34" charset="0"/>
              </a:rPr>
              <a:t>policzkowanie, szczypanie</a:t>
            </a:r>
            <a:r>
              <a:rPr lang="pl-PL" sz="1400" dirty="0" smtClean="0">
                <a:latin typeface="Arial" pitchFamily="34" charset="0"/>
                <a:cs typeface="Arial" pitchFamily="34" charset="0"/>
              </a:rPr>
              <a:t>, kopanie, duszenie, bicie otwartą ręką i pięściami, bicie przedmiotami, parzenie, polewanie substancjami żrącymi, używanie broni, porzucanie w niebezpiecznej okolicy, nieudzielanie pomocy</a:t>
            </a:r>
          </a:p>
          <a:p>
            <a:pPr lvl="0"/>
            <a:r>
              <a:rPr lang="pl-PL" sz="1400" b="1" dirty="0" smtClean="0">
                <a:latin typeface="Arial" pitchFamily="34" charset="0"/>
                <a:cs typeface="Arial" pitchFamily="34" charset="0"/>
              </a:rPr>
              <a:t>Psychiczna </a:t>
            </a:r>
            <a:r>
              <a:rPr lang="pl-PL" sz="1400" b="1" dirty="0" smtClean="0">
                <a:latin typeface="Arial" pitchFamily="34" charset="0"/>
                <a:cs typeface="Arial" pitchFamily="34" charset="0"/>
              </a:rPr>
              <a:t>– </a:t>
            </a:r>
            <a:r>
              <a:rPr lang="pl-PL" sz="1400" dirty="0" smtClean="0">
                <a:latin typeface="Arial" pitchFamily="34" charset="0"/>
                <a:cs typeface="Arial" pitchFamily="34" charset="0"/>
              </a:rPr>
              <a:t>naśmiewanie się z poglądów, religii, pochodzenia; narzucanie własnych poglądów, stała krytyka, wmawianie choroby psychicznej, kontrolowanie i ograniczanie kontaktów z innymi osobami, domaganie się posłuszeństwa, ograniczanie snu i pożywienia, wyzywanie, poniżanie, upokarzanie, zawstydzanie, szantażowanie, stosowanie gróźb</a:t>
            </a:r>
          </a:p>
          <a:p>
            <a:pPr lvl="0"/>
            <a:r>
              <a:rPr lang="pl-PL" sz="1400" b="1" dirty="0" smtClean="0">
                <a:latin typeface="Arial" pitchFamily="34" charset="0"/>
                <a:cs typeface="Arial" pitchFamily="34" charset="0"/>
              </a:rPr>
              <a:t>Seksualna </a:t>
            </a:r>
            <a:r>
              <a:rPr lang="pl-PL" sz="1400" b="1" dirty="0" smtClean="0">
                <a:latin typeface="Arial" pitchFamily="34" charset="0"/>
                <a:cs typeface="Arial" pitchFamily="34" charset="0"/>
              </a:rPr>
              <a:t>– </a:t>
            </a:r>
            <a:r>
              <a:rPr lang="pl-PL" sz="1400" dirty="0" smtClean="0">
                <a:latin typeface="Arial" pitchFamily="34" charset="0"/>
                <a:cs typeface="Arial" pitchFamily="34" charset="0"/>
              </a:rPr>
              <a:t>wykorzystywanie </a:t>
            </a:r>
            <a:r>
              <a:rPr lang="pl-PL" sz="1400" dirty="0" smtClean="0">
                <a:latin typeface="Arial" pitchFamily="34" charset="0"/>
                <a:cs typeface="Arial" pitchFamily="34" charset="0"/>
              </a:rPr>
              <a:t>dziecka do zaspokajania potrzeb seksualnych, uwiedzenie, gwałt, kazirodztwo, </a:t>
            </a:r>
            <a:r>
              <a:rPr lang="pl-PL" sz="1400" dirty="0" smtClean="0">
                <a:latin typeface="Arial" pitchFamily="34" charset="0"/>
                <a:cs typeface="Arial" pitchFamily="34" charset="0"/>
              </a:rPr>
              <a:t>pedofilia</a:t>
            </a:r>
          </a:p>
          <a:p>
            <a:pPr lvl="0"/>
            <a:r>
              <a:rPr lang="pl-PL" sz="1400" b="1" dirty="0" smtClean="0">
                <a:latin typeface="Arial" pitchFamily="34" charset="0"/>
                <a:cs typeface="Arial" pitchFamily="34" charset="0"/>
              </a:rPr>
              <a:t>Zaniedbywanie </a:t>
            </a:r>
            <a:r>
              <a:rPr lang="pl-PL" sz="1400" b="1" dirty="0" smtClean="0">
                <a:latin typeface="Arial" pitchFamily="34" charset="0"/>
                <a:cs typeface="Arial" pitchFamily="34" charset="0"/>
              </a:rPr>
              <a:t>– </a:t>
            </a:r>
            <a:r>
              <a:rPr lang="pl-PL" sz="1400" dirty="0" smtClean="0">
                <a:latin typeface="Arial" pitchFamily="34" charset="0"/>
                <a:cs typeface="Arial" pitchFamily="34" charset="0"/>
              </a:rPr>
              <a:t>chroniczne </a:t>
            </a:r>
            <a:r>
              <a:rPr lang="pl-PL" sz="1400" dirty="0" smtClean="0">
                <a:latin typeface="Arial" pitchFamily="34" charset="0"/>
                <a:cs typeface="Arial" pitchFamily="34" charset="0"/>
              </a:rPr>
              <a:t>niezaspokajanie podstawowych potrzeb fizjologicznych i emocjonalnych dziecka, niedostarczanie dziecku ciepła, uwagi, wsparcia, normalnych życiowych doświadczeń</a:t>
            </a:r>
          </a:p>
          <a:p>
            <a:pPr marL="109728" indent="0">
              <a:buNone/>
            </a:pPr>
            <a:r>
              <a:rPr lang="pl-PL" sz="1400" dirty="0" smtClean="0">
                <a:latin typeface="Arial" pitchFamily="34" charset="0"/>
                <a:cs typeface="Arial" pitchFamily="34" charset="0"/>
              </a:rPr>
              <a:t>Wiele </a:t>
            </a:r>
            <a:r>
              <a:rPr lang="pl-PL" sz="1400" dirty="0" smtClean="0">
                <a:latin typeface="Arial" pitchFamily="34" charset="0"/>
                <a:cs typeface="Arial" pitchFamily="34" charset="0"/>
              </a:rPr>
              <a:t>społeczności, </a:t>
            </a:r>
            <a:r>
              <a:rPr lang="pl-PL" sz="1400" dirty="0" smtClean="0">
                <a:latin typeface="Arial" pitchFamily="34" charset="0"/>
                <a:cs typeface="Arial" pitchFamily="34" charset="0"/>
              </a:rPr>
              <a:t>w tym społeczeństwo </a:t>
            </a:r>
            <a:r>
              <a:rPr lang="pl-PL" sz="1400" dirty="0" smtClean="0">
                <a:latin typeface="Arial" pitchFamily="34" charset="0"/>
                <a:cs typeface="Arial" pitchFamily="34" charset="0"/>
              </a:rPr>
              <a:t>polskie, </a:t>
            </a:r>
            <a:r>
              <a:rPr lang="pl-PL" sz="1400" dirty="0" smtClean="0">
                <a:latin typeface="Arial" pitchFamily="34" charset="0"/>
                <a:cs typeface="Arial" pitchFamily="34" charset="0"/>
              </a:rPr>
              <a:t>do niedawna nie reagowało na </a:t>
            </a:r>
            <a:r>
              <a:rPr lang="pl-PL" sz="1400" dirty="0" smtClean="0">
                <a:latin typeface="Arial" pitchFamily="34" charset="0"/>
                <a:cs typeface="Arial" pitchFamily="34" charset="0"/>
              </a:rPr>
              <a:t>stosowanie</a:t>
            </a:r>
          </a:p>
          <a:p>
            <a:pPr marL="109728" indent="0">
              <a:buNone/>
            </a:pPr>
            <a:r>
              <a:rPr lang="pl-PL" sz="1400" dirty="0" smtClean="0">
                <a:latin typeface="Arial" pitchFamily="34" charset="0"/>
                <a:cs typeface="Arial" pitchFamily="34" charset="0"/>
              </a:rPr>
              <a:t>przemocy, wyrażając przyzwolenie na jej </a:t>
            </a:r>
            <a:r>
              <a:rPr lang="pl-PL" sz="1400" dirty="0" smtClean="0">
                <a:latin typeface="Arial" pitchFamily="34" charset="0"/>
                <a:cs typeface="Arial" pitchFamily="34" charset="0"/>
              </a:rPr>
              <a:t>stosowa</a:t>
            </a:r>
            <a:r>
              <a:rPr lang="pl-PL" sz="1400" dirty="0" smtClean="0">
                <a:latin typeface="Arial" pitchFamily="34" charset="0"/>
                <a:cs typeface="Arial" pitchFamily="34" charset="0"/>
              </a:rPr>
              <a:t>nie. Na usprawiedliwienie przywoływano tzw.</a:t>
            </a:r>
          </a:p>
          <a:p>
            <a:pPr marL="109728" indent="0">
              <a:buNone/>
            </a:pPr>
            <a:r>
              <a:rPr lang="pl-PL" sz="1400" b="1" dirty="0" smtClean="0">
                <a:latin typeface="Arial" pitchFamily="34" charset="0"/>
                <a:cs typeface="Arial" pitchFamily="34" charset="0"/>
              </a:rPr>
              <a:t>mity </a:t>
            </a:r>
            <a:r>
              <a:rPr lang="pl-PL" sz="1400" b="1" dirty="0" smtClean="0">
                <a:latin typeface="Arial" pitchFamily="34" charset="0"/>
                <a:cs typeface="Arial" pitchFamily="34" charset="0"/>
              </a:rPr>
              <a:t>i stereotypy </a:t>
            </a:r>
            <a:r>
              <a:rPr lang="pl-PL" sz="1400" dirty="0" smtClean="0">
                <a:latin typeface="Arial" pitchFamily="34" charset="0"/>
                <a:cs typeface="Arial" pitchFamily="34" charset="0"/>
              </a:rPr>
              <a:t>z których najbardziej znane to:</a:t>
            </a:r>
          </a:p>
          <a:p>
            <a:r>
              <a:rPr lang="pl-PL" sz="1400" b="1" dirty="0" smtClean="0">
                <a:latin typeface="Arial" pitchFamily="34" charset="0"/>
                <a:cs typeface="Arial" pitchFamily="34" charset="0"/>
              </a:rPr>
              <a:t>„ Przemoc w rodzinie to sprawa prywatna, nikt nie powinien się </a:t>
            </a:r>
            <a:r>
              <a:rPr lang="pl-PL" sz="1400" b="1" dirty="0" smtClean="0">
                <a:latin typeface="Arial" pitchFamily="34" charset="0"/>
                <a:cs typeface="Arial" pitchFamily="34" charset="0"/>
              </a:rPr>
              <a:t>wtrącać”</a:t>
            </a:r>
            <a:endParaRPr lang="pl-PL" sz="1400" dirty="0" smtClean="0">
              <a:latin typeface="Arial" pitchFamily="34" charset="0"/>
              <a:cs typeface="Arial" pitchFamily="34" charset="0"/>
            </a:endParaRPr>
          </a:p>
          <a:p>
            <a:r>
              <a:rPr lang="pl-PL" sz="1400" b="1" dirty="0" smtClean="0">
                <a:latin typeface="Arial" pitchFamily="34" charset="0"/>
                <a:cs typeface="Arial" pitchFamily="34" charset="0"/>
              </a:rPr>
              <a:t>„ Przemoc zdarza się tylko w rodzinach z marginesu </a:t>
            </a:r>
            <a:r>
              <a:rPr lang="pl-PL" sz="1400" b="1" dirty="0" smtClean="0">
                <a:latin typeface="Arial" pitchFamily="34" charset="0"/>
                <a:cs typeface="Arial" pitchFamily="34" charset="0"/>
              </a:rPr>
              <a:t>społecznego”</a:t>
            </a:r>
            <a:endParaRPr lang="pl-PL" sz="1400" dirty="0" smtClean="0">
              <a:latin typeface="Arial" pitchFamily="34" charset="0"/>
              <a:cs typeface="Arial" pitchFamily="34" charset="0"/>
            </a:endParaRPr>
          </a:p>
          <a:p>
            <a:r>
              <a:rPr lang="pl-PL" sz="1400" b="1" dirty="0" smtClean="0">
                <a:latin typeface="Arial" pitchFamily="34" charset="0"/>
                <a:cs typeface="Arial" pitchFamily="34" charset="0"/>
              </a:rPr>
              <a:t>„ Policja nie powinna interweniować w </a:t>
            </a:r>
            <a:r>
              <a:rPr lang="pl-PL" sz="1400" b="1" dirty="0" smtClean="0">
                <a:latin typeface="Arial" pitchFamily="34" charset="0"/>
                <a:cs typeface="Arial" pitchFamily="34" charset="0"/>
              </a:rPr>
              <a:t>sprawy rodzinne”</a:t>
            </a:r>
            <a:endParaRPr lang="pl-PL" sz="1400" dirty="0" smtClean="0">
              <a:latin typeface="Arial" pitchFamily="34" charset="0"/>
              <a:cs typeface="Arial" pitchFamily="34" charset="0"/>
            </a:endParaRPr>
          </a:p>
          <a:p>
            <a:r>
              <a:rPr lang="pl-PL" sz="1400" b="1" dirty="0" smtClean="0">
                <a:latin typeface="Arial" pitchFamily="34" charset="0"/>
                <a:cs typeface="Arial" pitchFamily="34" charset="0"/>
              </a:rPr>
              <a:t>„ Gwałt w małżeństwie nie </a:t>
            </a:r>
            <a:r>
              <a:rPr lang="pl-PL" sz="1400" b="1" dirty="0" smtClean="0">
                <a:latin typeface="Arial" pitchFamily="34" charset="0"/>
                <a:cs typeface="Arial" pitchFamily="34" charset="0"/>
              </a:rPr>
              <a:t>istnieje” </a:t>
            </a:r>
            <a:r>
              <a:rPr lang="pl-PL" sz="1400" b="1" dirty="0" smtClean="0">
                <a:latin typeface="Arial" pitchFamily="34" charset="0"/>
                <a:cs typeface="Arial" pitchFamily="34" charset="0"/>
              </a:rPr>
              <a:t>itp.</a:t>
            </a:r>
            <a:endParaRPr lang="pl-PL" sz="1400" dirty="0" smtClean="0">
              <a:latin typeface="Arial" pitchFamily="34" charset="0"/>
              <a:cs typeface="Arial" pitchFamily="34" charset="0"/>
            </a:endParaRPr>
          </a:p>
          <a:p>
            <a:pPr>
              <a:buNone/>
            </a:pPr>
            <a:endParaRPr lang="pl-PL" sz="1400"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908720"/>
            <a:ext cx="8229600" cy="1066800"/>
          </a:xfrm>
        </p:spPr>
        <p:txBody>
          <a:bodyPr>
            <a:normAutofit/>
          </a:bodyPr>
          <a:lstStyle/>
          <a:p>
            <a:pPr algn="ctr"/>
            <a:r>
              <a:rPr lang="pl-PL" sz="2200" dirty="0" smtClean="0">
                <a:solidFill>
                  <a:schemeClr val="tx1"/>
                </a:solidFill>
                <a:latin typeface="Arial" pitchFamily="34" charset="0"/>
                <a:cs typeface="Arial" pitchFamily="34" charset="0"/>
              </a:rPr>
              <a:t> </a:t>
            </a:r>
            <a:r>
              <a:rPr lang="pl-PL" sz="1800" b="1" dirty="0" smtClean="0">
                <a:solidFill>
                  <a:schemeClr val="tx1"/>
                </a:solidFill>
                <a:latin typeface="Arial" pitchFamily="34" charset="0"/>
                <a:cs typeface="Arial" pitchFamily="34" charset="0"/>
              </a:rPr>
              <a:t>DOTYCHCZASOWA </a:t>
            </a:r>
            <a:r>
              <a:rPr lang="pl-PL" sz="1800" b="1" dirty="0" smtClean="0">
                <a:solidFill>
                  <a:schemeClr val="tx1"/>
                </a:solidFill>
                <a:latin typeface="Arial" pitchFamily="34" charset="0"/>
                <a:cs typeface="Arial" pitchFamily="34" charset="0"/>
              </a:rPr>
              <a:t>REALIZACJA DZIAŁAŃ PROFILAKTYCZNYCH</a:t>
            </a:r>
            <a:endParaRPr lang="pl-PL" sz="18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395536" y="1988840"/>
            <a:ext cx="8229600" cy="4325112"/>
          </a:xfrm>
        </p:spPr>
        <p:txBody>
          <a:bodyPr>
            <a:normAutofit/>
          </a:bodyPr>
          <a:lstStyle/>
          <a:p>
            <a:pPr lvl="0"/>
            <a:r>
              <a:rPr lang="pl-PL" sz="1600" dirty="0" smtClean="0">
                <a:latin typeface="Arial" pitchFamily="34" charset="0"/>
                <a:cs typeface="Arial" pitchFamily="34" charset="0"/>
              </a:rPr>
              <a:t>rodzinom w których dochodzi do przemocy lub zagrożonych tym </a:t>
            </a:r>
            <a:r>
              <a:rPr lang="pl-PL" sz="1600" dirty="0" smtClean="0">
                <a:latin typeface="Arial" pitchFamily="34" charset="0"/>
                <a:cs typeface="Arial" pitchFamily="34" charset="0"/>
              </a:rPr>
              <a:t>problemem udzielano </a:t>
            </a:r>
            <a:r>
              <a:rPr lang="pl-PL" sz="1600" dirty="0" smtClean="0">
                <a:latin typeface="Arial" pitchFamily="34" charset="0"/>
                <a:cs typeface="Arial" pitchFamily="34" charset="0"/>
              </a:rPr>
              <a:t>wszelkich informacji, pomocy prawnej, psychologicznej  a w szczególności </a:t>
            </a:r>
            <a:r>
              <a:rPr lang="pl-PL" sz="1600" dirty="0" smtClean="0">
                <a:latin typeface="Arial" pitchFamily="34" charset="0"/>
                <a:cs typeface="Arial" pitchFamily="34" charset="0"/>
              </a:rPr>
              <a:t>ochrony dzieciom </a:t>
            </a:r>
            <a:r>
              <a:rPr lang="pl-PL" sz="1600" dirty="0" smtClean="0">
                <a:latin typeface="Arial" pitchFamily="34" charset="0"/>
                <a:cs typeface="Arial" pitchFamily="34" charset="0"/>
              </a:rPr>
              <a:t>zagrożonym </a:t>
            </a:r>
            <a:r>
              <a:rPr lang="pl-PL" sz="1600" dirty="0" smtClean="0">
                <a:latin typeface="Arial" pitchFamily="34" charset="0"/>
                <a:cs typeface="Arial" pitchFamily="34" charset="0"/>
              </a:rPr>
              <a:t>przemocą</a:t>
            </a:r>
          </a:p>
          <a:p>
            <a:pPr lvl="0"/>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profilaktyczna działalność informacyjno-edukacyjna w stosunku do dzieci i młodzieży </a:t>
            </a:r>
          </a:p>
          <a:p>
            <a:pPr lvl="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udostępniono i zwiększono dostęp do pomocy terapeutyczno-rehabilitacyjnej ofiarom i sprawcom przemocy</a:t>
            </a:r>
          </a:p>
          <a:p>
            <a:pPr lvl="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wspierano działalność świetlic środowiskowych dla dzieci i młodzieży z tzw</a:t>
            </a:r>
            <a:r>
              <a:rPr lang="pl-PL" sz="1600" dirty="0" smtClean="0">
                <a:latin typeface="Arial" pitchFamily="34" charset="0"/>
                <a:cs typeface="Arial" pitchFamily="34" charset="0"/>
              </a:rPr>
              <a:t>. grup </a:t>
            </a:r>
            <a:r>
              <a:rPr lang="pl-PL" sz="1600" dirty="0" smtClean="0">
                <a:latin typeface="Arial" pitchFamily="34" charset="0"/>
                <a:cs typeface="Arial" pitchFamily="34" charset="0"/>
              </a:rPr>
              <a:t>podwyższonego ryzyka</a:t>
            </a:r>
          </a:p>
          <a:p>
            <a:pPr lvl="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udzielano specjalistycznego poradnictwa</a:t>
            </a:r>
          </a:p>
          <a:p>
            <a:pPr lvl="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pozyskiwano partnerów jako członków do zespołów  interdyscyplinarnych</a:t>
            </a:r>
          </a:p>
          <a:p>
            <a:endParaRPr lang="pl-PL" sz="14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5"/>
          <p:cNvSpPr>
            <a:spLocks noGrp="1"/>
          </p:cNvSpPr>
          <p:nvPr>
            <p:ph idx="1"/>
          </p:nvPr>
        </p:nvSpPr>
        <p:spPr>
          <a:xfrm>
            <a:off x="467544" y="1412776"/>
            <a:ext cx="8229600" cy="4325112"/>
          </a:xfrm>
        </p:spPr>
        <p:txBody>
          <a:bodyPr>
            <a:normAutofit lnSpcReduction="10000"/>
          </a:bodyPr>
          <a:lstStyle/>
          <a:p>
            <a:pPr lvl="0"/>
            <a:r>
              <a:rPr lang="pl-PL" sz="1600" dirty="0" smtClean="0">
                <a:latin typeface="Arial" pitchFamily="34" charset="0"/>
                <a:cs typeface="Arial" pitchFamily="34" charset="0"/>
              </a:rPr>
              <a:t>szkolenia dla specjalistów z tej dziedziny jak: pracownicy socjalni, </a:t>
            </a:r>
            <a:r>
              <a:rPr lang="pl-PL" sz="1600" dirty="0" smtClean="0">
                <a:latin typeface="Arial" pitchFamily="34" charset="0"/>
                <a:cs typeface="Arial" pitchFamily="34" charset="0"/>
              </a:rPr>
              <a:t>policjanci</a:t>
            </a:r>
          </a:p>
          <a:p>
            <a:pPr lvl="0"/>
            <a:endParaRPr lang="pl-PL" sz="1600" dirty="0">
              <a:latin typeface="Arial" pitchFamily="34" charset="0"/>
              <a:cs typeface="Arial" pitchFamily="34" charset="0"/>
            </a:endParaRPr>
          </a:p>
          <a:p>
            <a:pPr lvl="0"/>
            <a:r>
              <a:rPr lang="pl-PL" sz="1600" dirty="0" smtClean="0">
                <a:latin typeface="Arial" pitchFamily="34" charset="0"/>
                <a:cs typeface="Arial" pitchFamily="34" charset="0"/>
              </a:rPr>
              <a:t>kuratorzy </a:t>
            </a:r>
            <a:r>
              <a:rPr lang="pl-PL" sz="1600" dirty="0" smtClean="0">
                <a:latin typeface="Arial" pitchFamily="34" charset="0"/>
                <a:cs typeface="Arial" pitchFamily="34" charset="0"/>
              </a:rPr>
              <a:t>sądowi, pedagodzy, wychowawcy </a:t>
            </a:r>
            <a:r>
              <a:rPr lang="pl-PL" sz="1600" dirty="0" smtClean="0">
                <a:latin typeface="Arial" pitchFamily="34" charset="0"/>
                <a:cs typeface="Arial" pitchFamily="34" charset="0"/>
              </a:rPr>
              <a:t>przedszkoli i </a:t>
            </a:r>
            <a:r>
              <a:rPr lang="pl-PL" sz="1600" dirty="0" smtClean="0">
                <a:latin typeface="Arial" pitchFamily="34" charset="0"/>
                <a:cs typeface="Arial" pitchFamily="34" charset="0"/>
              </a:rPr>
              <a:t>pielęgniarki, itp</a:t>
            </a:r>
            <a:r>
              <a:rPr lang="pl-PL" sz="1600" dirty="0" smtClean="0">
                <a:latin typeface="Arial" pitchFamily="34" charset="0"/>
                <a:cs typeface="Arial" pitchFamily="34" charset="0"/>
              </a:rPr>
              <a:t>.</a:t>
            </a:r>
          </a:p>
          <a:p>
            <a:pPr marL="109728" indent="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zatrudnienie psychologów i pedagogów w szkołach, celem prowadzenia </a:t>
            </a:r>
            <a:endParaRPr lang="pl-PL" sz="1600" dirty="0" smtClean="0">
              <a:latin typeface="Arial" pitchFamily="34" charset="0"/>
              <a:cs typeface="Arial" pitchFamily="34" charset="0"/>
            </a:endParaRPr>
          </a:p>
          <a:p>
            <a:pPr marL="109728" lvl="0" indent="0">
              <a:buNone/>
            </a:pPr>
            <a:endParaRPr lang="pl-PL" sz="1600" dirty="0" smtClean="0">
              <a:latin typeface="Arial" pitchFamily="34" charset="0"/>
              <a:cs typeface="Arial" pitchFamily="34" charset="0"/>
            </a:endParaRPr>
          </a:p>
          <a:p>
            <a:r>
              <a:rPr lang="pl-PL" sz="1600" dirty="0" smtClean="0">
                <a:latin typeface="Arial" pitchFamily="34" charset="0"/>
                <a:cs typeface="Arial" pitchFamily="34" charset="0"/>
              </a:rPr>
              <a:t>analiz i diagnoz deficytów </a:t>
            </a:r>
            <a:r>
              <a:rPr lang="pl-PL" sz="1600" dirty="0" smtClean="0">
                <a:latin typeface="Arial" pitchFamily="34" charset="0"/>
                <a:cs typeface="Arial" pitchFamily="34" charset="0"/>
              </a:rPr>
              <a:t>emocjonalno</a:t>
            </a:r>
            <a:r>
              <a:rPr lang="pl-PL" sz="1600" dirty="0">
                <a:latin typeface="Arial" pitchFamily="34" charset="0"/>
                <a:cs typeface="Arial" pitchFamily="34" charset="0"/>
              </a:rPr>
              <a:t>-</a:t>
            </a:r>
            <a:r>
              <a:rPr lang="pl-PL" sz="1600" dirty="0" smtClean="0">
                <a:latin typeface="Arial" pitchFamily="34" charset="0"/>
                <a:cs typeface="Arial" pitchFamily="34" charset="0"/>
              </a:rPr>
              <a:t>społecznych </a:t>
            </a:r>
            <a:r>
              <a:rPr lang="pl-PL" sz="1600" dirty="0" smtClean="0">
                <a:latin typeface="Arial" pitchFamily="34" charset="0"/>
                <a:cs typeface="Arial" pitchFamily="34" charset="0"/>
              </a:rPr>
              <a:t>dzieci i </a:t>
            </a:r>
            <a:r>
              <a:rPr lang="pl-PL" sz="1600" dirty="0" smtClean="0">
                <a:latin typeface="Arial" pitchFamily="34" charset="0"/>
                <a:cs typeface="Arial" pitchFamily="34" charset="0"/>
              </a:rPr>
              <a:t>młodzieży</a:t>
            </a:r>
          </a:p>
          <a:p>
            <a:pPr marL="109728" indent="0">
              <a:buNone/>
            </a:pPr>
            <a:endParaRPr lang="pl-PL" sz="1600" dirty="0" smtClean="0">
              <a:latin typeface="Arial" pitchFamily="34" charset="0"/>
              <a:cs typeface="Arial" pitchFamily="34" charset="0"/>
            </a:endParaRPr>
          </a:p>
          <a:p>
            <a:r>
              <a:rPr lang="pl-PL" sz="1600" dirty="0" smtClean="0">
                <a:latin typeface="Arial" pitchFamily="34" charset="0"/>
                <a:cs typeface="Arial" pitchFamily="34" charset="0"/>
              </a:rPr>
              <a:t>rozpoznawania symptomów stosowania przemocy wobec dzieci przez rodziców </a:t>
            </a:r>
            <a:r>
              <a:rPr lang="pl-PL" sz="1600" dirty="0" smtClean="0">
                <a:latin typeface="Arial" pitchFamily="34" charset="0"/>
                <a:cs typeface="Arial" pitchFamily="34" charset="0"/>
              </a:rPr>
              <a:t>                 i </a:t>
            </a:r>
            <a:r>
              <a:rPr lang="pl-PL" sz="1600" dirty="0" smtClean="0">
                <a:latin typeface="Arial" pitchFamily="34" charset="0"/>
                <a:cs typeface="Arial" pitchFamily="34" charset="0"/>
              </a:rPr>
              <a:t>opiekunów oraz udziału w różnych programach </a:t>
            </a:r>
            <a:r>
              <a:rPr lang="pl-PL" sz="1600" dirty="0" smtClean="0">
                <a:latin typeface="Arial" pitchFamily="34" charset="0"/>
                <a:cs typeface="Arial" pitchFamily="34" charset="0"/>
              </a:rPr>
              <a:t>profilaktycznych</a:t>
            </a:r>
          </a:p>
          <a:p>
            <a:pPr marL="109728" indent="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grupy wsparcia dla wszystkich ofiar </a:t>
            </a:r>
            <a:r>
              <a:rPr lang="pl-PL" sz="1600" dirty="0" smtClean="0">
                <a:latin typeface="Arial" pitchFamily="34" charset="0"/>
                <a:cs typeface="Arial" pitchFamily="34" charset="0"/>
              </a:rPr>
              <a:t>przemocy</a:t>
            </a:r>
          </a:p>
          <a:p>
            <a:pPr marL="109728" lvl="0" indent="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ścisłą współpracę z </a:t>
            </a:r>
            <a:r>
              <a:rPr lang="pl-PL" sz="1600" dirty="0" smtClean="0">
                <a:latin typeface="Arial" pitchFamily="34" charset="0"/>
                <a:cs typeface="Arial" pitchFamily="34" charset="0"/>
              </a:rPr>
              <a:t>policją </a:t>
            </a:r>
            <a:r>
              <a:rPr lang="pl-PL" sz="1600" dirty="0" smtClean="0">
                <a:latin typeface="Arial" pitchFamily="34" charset="0"/>
                <a:cs typeface="Arial" pitchFamily="34" charset="0"/>
              </a:rPr>
              <a:t>i innymi podmiotami oraz </a:t>
            </a:r>
            <a:r>
              <a:rPr lang="pl-PL" sz="1600" dirty="0" smtClean="0">
                <a:latin typeface="Arial" pitchFamily="34" charset="0"/>
                <a:cs typeface="Arial" pitchFamily="34" charset="0"/>
              </a:rPr>
              <a:t>instytucjami</a:t>
            </a:r>
          </a:p>
          <a:p>
            <a:pPr marL="109728" lvl="0" indent="0">
              <a:buNone/>
            </a:pPr>
            <a:endParaRPr lang="pl-PL" sz="1600" dirty="0" smtClean="0">
              <a:latin typeface="Arial" pitchFamily="34" charset="0"/>
              <a:cs typeface="Arial" pitchFamily="34" charset="0"/>
            </a:endParaRPr>
          </a:p>
          <a:p>
            <a:pPr lvl="0"/>
            <a:r>
              <a:rPr lang="pl-PL" sz="1600" dirty="0" smtClean="0">
                <a:latin typeface="Arial" pitchFamily="34" charset="0"/>
                <a:cs typeface="Arial" pitchFamily="34" charset="0"/>
              </a:rPr>
              <a:t>współpracę z organami ścigania w zakresie interwencji i monitorowania przemocy</a:t>
            </a:r>
          </a:p>
          <a:p>
            <a:endParaRPr lang="pl-PL" sz="16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9552" y="1124744"/>
            <a:ext cx="8229600" cy="1066800"/>
          </a:xfrm>
        </p:spPr>
        <p:txBody>
          <a:bodyPr>
            <a:noAutofit/>
          </a:bodyPr>
          <a:lstStyle/>
          <a:p>
            <a:pPr algn="ctr"/>
            <a:r>
              <a:rPr lang="pl-PL" sz="1400" b="1" dirty="0" smtClean="0">
                <a:solidFill>
                  <a:schemeClr val="tx1"/>
                </a:solidFill>
                <a:latin typeface="Arial" pitchFamily="34" charset="0"/>
                <a:cs typeface="Arial" pitchFamily="34" charset="0"/>
              </a:rPr>
              <a:t>POWIATOWY PROGRAM REALIZACJI DZIAŁAŃ PROFILATYCZNYCH, </a:t>
            </a:r>
            <a:r>
              <a:rPr lang="pl-PL" sz="1400" b="1" dirty="0" smtClean="0">
                <a:solidFill>
                  <a:schemeClr val="tx1"/>
                </a:solidFill>
                <a:latin typeface="Arial" pitchFamily="34" charset="0"/>
                <a:cs typeface="Arial" pitchFamily="34" charset="0"/>
              </a:rPr>
              <a:t>MAJĄCYCH </a:t>
            </a:r>
            <a:r>
              <a:rPr lang="pl-PL" sz="1400" b="1" dirty="0" smtClean="0">
                <a:solidFill>
                  <a:schemeClr val="tx1"/>
                </a:solidFill>
                <a:latin typeface="Arial" pitchFamily="34" charset="0"/>
                <a:cs typeface="Arial" pitchFamily="34" charset="0"/>
              </a:rPr>
              <a:t>NA CELU     UDZIELANIE SPECJALISTYCZNEJ POMOCY</a:t>
            </a:r>
            <a:r>
              <a:rPr lang="pl-PL" sz="1400" b="1" dirty="0" smtClean="0">
                <a:solidFill>
                  <a:schemeClr val="tx1"/>
                </a:solidFill>
                <a:latin typeface="Arial" pitchFamily="34" charset="0"/>
                <a:cs typeface="Arial" pitchFamily="34" charset="0"/>
              </a:rPr>
              <a:t>, ZWŁASZCZA W ZAKRESIE  PROMOWANIA </a:t>
            </a:r>
            <a:r>
              <a:rPr lang="pl-PL" sz="1400" b="1" dirty="0" smtClean="0">
                <a:solidFill>
                  <a:schemeClr val="tx1"/>
                </a:solidFill>
                <a:latin typeface="Arial" pitchFamily="34" charset="0"/>
                <a:cs typeface="Arial" pitchFamily="34" charset="0"/>
              </a:rPr>
              <a:t>                I WDRAŻANIA </a:t>
            </a:r>
            <a:r>
              <a:rPr lang="pl-PL" sz="1400" b="1" dirty="0" smtClean="0">
                <a:solidFill>
                  <a:schemeClr val="tx1"/>
                </a:solidFill>
                <a:latin typeface="Arial" pitchFamily="34" charset="0"/>
                <a:cs typeface="Arial" pitchFamily="34" charset="0"/>
              </a:rPr>
              <a:t>PRAWIDŁOWYCH METOD  </a:t>
            </a:r>
            <a:r>
              <a:rPr lang="pl-PL" sz="1400" b="1" dirty="0" smtClean="0">
                <a:solidFill>
                  <a:schemeClr val="tx1"/>
                </a:solidFill>
                <a:latin typeface="Arial" pitchFamily="34" charset="0"/>
                <a:cs typeface="Arial" pitchFamily="34" charset="0"/>
              </a:rPr>
              <a:t>WYCHOWANIA DZIECI W  RODZINACH</a:t>
            </a:r>
            <a:r>
              <a:rPr lang="pl-PL" sz="1400" b="1" dirty="0">
                <a:solidFill>
                  <a:schemeClr val="tx1"/>
                </a:solidFill>
                <a:latin typeface="Arial" pitchFamily="34" charset="0"/>
                <a:cs typeface="Arial" pitchFamily="34" charset="0"/>
              </a:rPr>
              <a:t> </a:t>
            </a:r>
            <a:r>
              <a:rPr lang="pl-PL" sz="1400" b="1" dirty="0" smtClean="0">
                <a:solidFill>
                  <a:schemeClr val="tx1"/>
                </a:solidFill>
                <a:latin typeface="Arial" pitchFamily="34" charset="0"/>
                <a:cs typeface="Arial" pitchFamily="34" charset="0"/>
              </a:rPr>
              <a:t>ZAGROŻONYCH PRZEMOCĄ </a:t>
            </a:r>
            <a:r>
              <a:rPr lang="pl-PL" sz="1400" b="1" dirty="0" smtClean="0">
                <a:solidFill>
                  <a:schemeClr val="tx1"/>
                </a:solidFill>
                <a:latin typeface="Arial" pitchFamily="34" charset="0"/>
                <a:cs typeface="Arial" pitchFamily="34" charset="0"/>
              </a:rPr>
              <a:t/>
            </a:r>
            <a:br>
              <a:rPr lang="pl-PL" sz="1400" b="1" dirty="0" smtClean="0">
                <a:solidFill>
                  <a:schemeClr val="tx1"/>
                </a:solidFill>
                <a:latin typeface="Arial" pitchFamily="34" charset="0"/>
                <a:cs typeface="Arial" pitchFamily="34" charset="0"/>
              </a:rPr>
            </a:br>
            <a:endParaRPr lang="pl-PL" sz="14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67544" y="2204864"/>
            <a:ext cx="8219256" cy="4369672"/>
          </a:xfrm>
        </p:spPr>
        <p:txBody>
          <a:bodyPr>
            <a:normAutofit/>
          </a:bodyPr>
          <a:lstStyle/>
          <a:p>
            <a:pPr algn="just">
              <a:buNone/>
            </a:pPr>
            <a:r>
              <a:rPr lang="pl-PL" sz="1400" b="1" dirty="0" smtClean="0">
                <a:latin typeface="Arial" pitchFamily="34" charset="0"/>
                <a:cs typeface="Arial" pitchFamily="34" charset="0"/>
              </a:rPr>
              <a:t>CEL PROGRAMU</a:t>
            </a:r>
            <a:endParaRPr lang="pl-PL" sz="1400" dirty="0" smtClean="0">
              <a:latin typeface="Arial" pitchFamily="34" charset="0"/>
              <a:cs typeface="Arial" pitchFamily="34" charset="0"/>
            </a:endParaRPr>
          </a:p>
          <a:p>
            <a:pPr algn="just">
              <a:buNone/>
            </a:pPr>
            <a:r>
              <a:rPr lang="pl-PL" sz="1400" dirty="0" smtClean="0">
                <a:latin typeface="Arial" pitchFamily="34" charset="0"/>
                <a:cs typeface="Arial" pitchFamily="34" charset="0"/>
              </a:rPr>
              <a:t>     Powiatowy </a:t>
            </a:r>
            <a:r>
              <a:rPr lang="pl-PL" sz="1400" dirty="0" smtClean="0">
                <a:latin typeface="Arial" pitchFamily="34" charset="0"/>
                <a:cs typeface="Arial" pitchFamily="34" charset="0"/>
              </a:rPr>
              <a:t>Program został tak przygotowany aby wyjaśnił w jaki sposób władze </a:t>
            </a:r>
            <a:r>
              <a:rPr lang="pl-PL" sz="1400" dirty="0" smtClean="0">
                <a:latin typeface="Arial" pitchFamily="34" charset="0"/>
                <a:cs typeface="Arial" pitchFamily="34" charset="0"/>
              </a:rPr>
              <a:t>lokalne, instytucje, organizacje </a:t>
            </a:r>
            <a:r>
              <a:rPr lang="pl-PL" sz="1400" dirty="0" smtClean="0">
                <a:latin typeface="Arial" pitchFamily="34" charset="0"/>
                <a:cs typeface="Arial" pitchFamily="34" charset="0"/>
              </a:rPr>
              <a:t>pozarządowe i specjaliści powinni ze sobą skutecznie współpracować by nie     dochodziło do stosowania przemocy w rodzinie, aby chronić jej ofiary, propagować dobro dziecka a także wprowadzać zajęcia profilaktyczne dla rodzin i sprawców </a:t>
            </a:r>
            <a:r>
              <a:rPr lang="pl-PL" sz="1400" dirty="0" smtClean="0">
                <a:latin typeface="Arial" pitchFamily="34" charset="0"/>
                <a:cs typeface="Arial" pitchFamily="34" charset="0"/>
              </a:rPr>
              <a:t>przemocy.</a:t>
            </a:r>
          </a:p>
          <a:p>
            <a:pPr lvl="0" algn="just">
              <a:buNone/>
            </a:pPr>
            <a:endParaRPr lang="pl-PL" sz="1800" b="1" dirty="0" smtClean="0">
              <a:latin typeface="Arial" pitchFamily="34" charset="0"/>
              <a:cs typeface="Arial" pitchFamily="34" charset="0"/>
            </a:endParaRPr>
          </a:p>
          <a:p>
            <a:pPr lvl="0" algn="ctr">
              <a:buNone/>
            </a:pPr>
            <a:r>
              <a:rPr lang="pl-PL" sz="1800" b="1" dirty="0" smtClean="0">
                <a:latin typeface="Arial" pitchFamily="34" charset="0"/>
                <a:cs typeface="Arial" pitchFamily="34" charset="0"/>
              </a:rPr>
              <a:t>ANALIZA  SWOT</a:t>
            </a:r>
          </a:p>
          <a:p>
            <a:pPr lvl="0" algn="just">
              <a:buNone/>
            </a:pPr>
            <a:r>
              <a:rPr lang="pl-PL" sz="1400" b="1" dirty="0" smtClean="0">
                <a:latin typeface="Arial" pitchFamily="34" charset="0"/>
                <a:cs typeface="Arial" pitchFamily="34" charset="0"/>
              </a:rPr>
              <a:t>MOCNE STRONY</a:t>
            </a:r>
            <a:endParaRPr lang="pl-PL" sz="1400" dirty="0" smtClean="0">
              <a:latin typeface="Arial" pitchFamily="34" charset="0"/>
              <a:cs typeface="Arial" pitchFamily="34" charset="0"/>
            </a:endParaRPr>
          </a:p>
          <a:p>
            <a:pPr lvl="0" algn="just"/>
            <a:r>
              <a:rPr lang="pl-PL" sz="1400" dirty="0" smtClean="0">
                <a:latin typeface="Arial" pitchFamily="34" charset="0"/>
                <a:cs typeface="Arial" pitchFamily="34" charset="0"/>
              </a:rPr>
              <a:t>dość dobrze rozwinięta infrastruktura socjalna powiatu brzeskiego</a:t>
            </a:r>
          </a:p>
          <a:p>
            <a:pPr lvl="0" algn="just"/>
            <a:r>
              <a:rPr lang="pl-PL" sz="1400" dirty="0" smtClean="0">
                <a:latin typeface="Arial" pitchFamily="34" charset="0"/>
                <a:cs typeface="Arial" pitchFamily="34" charset="0"/>
              </a:rPr>
              <a:t>profesjonalnie przygotowana i stale doskonaląca swoje umiejętności kadra instytucji działających na rzecz rodziny</a:t>
            </a:r>
          </a:p>
          <a:p>
            <a:pPr lvl="0" algn="just"/>
            <a:r>
              <a:rPr lang="pl-PL" sz="1400" dirty="0" smtClean="0">
                <a:latin typeface="Arial" pitchFamily="34" charset="0"/>
                <a:cs typeface="Arial" pitchFamily="34" charset="0"/>
              </a:rPr>
              <a:t>dobra znajomość problemu przez działające </a:t>
            </a:r>
            <a:r>
              <a:rPr lang="pl-PL" sz="1400" dirty="0" smtClean="0">
                <a:latin typeface="Arial" pitchFamily="34" charset="0"/>
                <a:cs typeface="Arial" pitchFamily="34" charset="0"/>
              </a:rPr>
              <a:t>służby </a:t>
            </a:r>
            <a:r>
              <a:rPr lang="pl-PL" sz="1400" dirty="0" smtClean="0">
                <a:latin typeface="Arial" pitchFamily="34" charset="0"/>
                <a:cs typeface="Arial" pitchFamily="34" charset="0"/>
              </a:rPr>
              <a:t>zajmujące się profilaktyką i wsparciem rodzin zagrożonych patologiami i wykluczeniem</a:t>
            </a:r>
          </a:p>
          <a:p>
            <a:pPr lvl="0" algn="just"/>
            <a:r>
              <a:rPr lang="pl-PL" sz="1400" dirty="0" smtClean="0">
                <a:latin typeface="Arial" pitchFamily="34" charset="0"/>
                <a:cs typeface="Arial" pitchFamily="34" charset="0"/>
              </a:rPr>
              <a:t>aktywne włączanie się w kampanie przeciw przemocy w rodzinie przedstawicieli władz samorządowych, organizacji pozarządowych i instytucji </a:t>
            </a:r>
            <a:r>
              <a:rPr lang="pl-PL" sz="1400" dirty="0" smtClean="0">
                <a:latin typeface="Arial" pitchFamily="34" charset="0"/>
                <a:cs typeface="Arial" pitchFamily="34" charset="0"/>
              </a:rPr>
              <a:t>wiejsko-miejskich</a:t>
            </a:r>
            <a:endParaRPr lang="pl-PL" sz="1400" dirty="0" smtClean="0">
              <a:latin typeface="Arial" pitchFamily="34" charset="0"/>
              <a:cs typeface="Arial" pitchFamily="34" charset="0"/>
            </a:endParaRPr>
          </a:p>
          <a:p>
            <a:pPr algn="just"/>
            <a:r>
              <a:rPr lang="pl-PL" sz="1400" dirty="0" smtClean="0">
                <a:latin typeface="Arial" pitchFamily="34" charset="0"/>
                <a:cs typeface="Arial" pitchFamily="34" charset="0"/>
              </a:rPr>
              <a:t>właściwa  współpraca z organizacjami  pozarządowymi i wolontariatem</a:t>
            </a:r>
            <a:endParaRPr lang="pl-PL" sz="1400"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67544" y="1268760"/>
            <a:ext cx="8229600" cy="4325112"/>
          </a:xfrm>
        </p:spPr>
        <p:txBody>
          <a:bodyPr/>
          <a:lstStyle/>
          <a:p>
            <a:pPr lvl="0"/>
            <a:r>
              <a:rPr lang="pl-PL" sz="1400" dirty="0" smtClean="0">
                <a:latin typeface="Arial" pitchFamily="34" charset="0"/>
                <a:cs typeface="Arial" pitchFamily="34" charset="0"/>
              </a:rPr>
              <a:t>umiejętność wykorzystania istniejącego potencjału w realizacji zadań z zakresu problematyki przemocy domowej</a:t>
            </a:r>
          </a:p>
          <a:p>
            <a:pPr lvl="0"/>
            <a:r>
              <a:rPr lang="pl-PL" sz="1400" dirty="0" smtClean="0">
                <a:latin typeface="Arial" pitchFamily="34" charset="0"/>
                <a:cs typeface="Arial" pitchFamily="34" charset="0"/>
              </a:rPr>
              <a:t>adekwatna świadomość wśród kadr działających w temacie przemocy co </a:t>
            </a:r>
            <a:r>
              <a:rPr lang="pl-PL" sz="1400" dirty="0" smtClean="0">
                <a:latin typeface="Arial" pitchFamily="34" charset="0"/>
                <a:cs typeface="Arial" pitchFamily="34" charset="0"/>
              </a:rPr>
              <a:t>do rangi </a:t>
            </a:r>
            <a:r>
              <a:rPr lang="pl-PL" sz="1400" dirty="0" smtClean="0">
                <a:latin typeface="Arial" pitchFamily="34" charset="0"/>
                <a:cs typeface="Arial" pitchFamily="34" charset="0"/>
              </a:rPr>
              <a:t>problemu </a:t>
            </a:r>
          </a:p>
          <a:p>
            <a:r>
              <a:rPr lang="pl-PL" sz="1400" dirty="0" smtClean="0">
                <a:latin typeface="Arial" pitchFamily="34" charset="0"/>
                <a:cs typeface="Arial" pitchFamily="34" charset="0"/>
              </a:rPr>
              <a:t>Tworzenie zespołów interdyscyplinarnych</a:t>
            </a:r>
          </a:p>
          <a:p>
            <a:pPr>
              <a:buNone/>
            </a:pPr>
            <a:endParaRPr lang="pl-PL" sz="1400" dirty="0" smtClean="0">
              <a:latin typeface="Arial" pitchFamily="34" charset="0"/>
              <a:cs typeface="Arial" pitchFamily="34" charset="0"/>
            </a:endParaRPr>
          </a:p>
          <a:p>
            <a:pPr>
              <a:buNone/>
            </a:pPr>
            <a:r>
              <a:rPr lang="pl-PL" sz="1400" b="1" dirty="0" smtClean="0">
                <a:latin typeface="Arial" pitchFamily="34" charset="0"/>
                <a:cs typeface="Arial" pitchFamily="34" charset="0"/>
              </a:rPr>
              <a:t>SŁABE </a:t>
            </a:r>
            <a:r>
              <a:rPr lang="pl-PL" sz="1400" b="1" dirty="0" smtClean="0">
                <a:latin typeface="Arial" pitchFamily="34" charset="0"/>
                <a:cs typeface="Arial" pitchFamily="34" charset="0"/>
              </a:rPr>
              <a:t>STRONY</a:t>
            </a:r>
            <a:endParaRPr lang="pl-PL" sz="1400" b="1" dirty="0" smtClean="0">
              <a:latin typeface="Arial" pitchFamily="34" charset="0"/>
              <a:cs typeface="Arial" pitchFamily="34" charset="0"/>
            </a:endParaRPr>
          </a:p>
          <a:p>
            <a:pPr lvl="0"/>
            <a:r>
              <a:rPr lang="pl-PL" sz="1400" dirty="0" smtClean="0">
                <a:latin typeface="Arial" pitchFamily="34" charset="0"/>
                <a:cs typeface="Arial" pitchFamily="34" charset="0"/>
              </a:rPr>
              <a:t>zbyt mała liczba wypracowanych programów dotyczących wspomagania działań profilaktycznych</a:t>
            </a:r>
          </a:p>
          <a:p>
            <a:pPr lvl="0"/>
            <a:r>
              <a:rPr lang="pl-PL" sz="1400" dirty="0" smtClean="0">
                <a:latin typeface="Arial" pitchFamily="34" charset="0"/>
                <a:cs typeface="Arial" pitchFamily="34" charset="0"/>
              </a:rPr>
              <a:t>brak skutecznych standardów i określonych procedur monitorowania i interweniowania w sytuacjach przemocy domowej</a:t>
            </a:r>
          </a:p>
          <a:p>
            <a:pPr lvl="0"/>
            <a:r>
              <a:rPr lang="pl-PL" sz="1400" dirty="0" smtClean="0">
                <a:latin typeface="Arial" pitchFamily="34" charset="0"/>
                <a:cs typeface="Arial" pitchFamily="34" charset="0"/>
              </a:rPr>
              <a:t>brak spójnego systemu współpracy pomiędzy podmiotami </a:t>
            </a:r>
            <a:r>
              <a:rPr lang="pl-PL" sz="1400" dirty="0" smtClean="0">
                <a:latin typeface="Arial" pitchFamily="34" charset="0"/>
                <a:cs typeface="Arial" pitchFamily="34" charset="0"/>
              </a:rPr>
              <a:t>działającymi na </a:t>
            </a:r>
            <a:r>
              <a:rPr lang="pl-PL" sz="1400" dirty="0" smtClean="0">
                <a:latin typeface="Arial" pitchFamily="34" charset="0"/>
                <a:cs typeface="Arial" pitchFamily="34" charset="0"/>
              </a:rPr>
              <a:t>rzecz </a:t>
            </a:r>
            <a:r>
              <a:rPr lang="pl-PL" sz="1400" dirty="0" smtClean="0">
                <a:latin typeface="Arial" pitchFamily="34" charset="0"/>
                <a:cs typeface="Arial" pitchFamily="34" charset="0"/>
              </a:rPr>
              <a:t>rodzin zagrożonych </a:t>
            </a:r>
            <a:r>
              <a:rPr lang="pl-PL" sz="1400" dirty="0" smtClean="0">
                <a:latin typeface="Arial" pitchFamily="34" charset="0"/>
                <a:cs typeface="Arial" pitchFamily="34" charset="0"/>
              </a:rPr>
              <a:t>przemocą (prokuratura, policja, pomoc społeczna)</a:t>
            </a:r>
          </a:p>
          <a:p>
            <a:pPr lvl="0"/>
            <a:r>
              <a:rPr lang="pl-PL" sz="1400" dirty="0" smtClean="0">
                <a:latin typeface="Arial" pitchFamily="34" charset="0"/>
                <a:cs typeface="Arial" pitchFamily="34" charset="0"/>
              </a:rPr>
              <a:t>brak dokładnej diagnozy potrzeb w zakresie problemu przemocy w rodzinie i wobec dzieci a także ich miejsc występowania</a:t>
            </a:r>
          </a:p>
          <a:p>
            <a:r>
              <a:rPr lang="pl-PL" sz="1400" dirty="0" smtClean="0">
                <a:latin typeface="Arial" pitchFamily="34" charset="0"/>
                <a:cs typeface="Arial" pitchFamily="34" charset="0"/>
              </a:rPr>
              <a:t>brak szybkiego przepływu informacji i właściwej koordynacji działań różnych instytucji i organizacji na rzecz rodzin zagrożonych przemocą domową </a:t>
            </a:r>
            <a:endParaRPr lang="pl-PL" sz="1400" b="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827584" y="1052736"/>
            <a:ext cx="7848872" cy="1066800"/>
          </a:xfrm>
        </p:spPr>
        <p:txBody>
          <a:bodyPr>
            <a:noAutofit/>
          </a:bodyPr>
          <a:lstStyle/>
          <a:p>
            <a:r>
              <a:rPr lang="pl-PL" sz="2000" b="1" dirty="0" smtClean="0">
                <a:solidFill>
                  <a:schemeClr val="tx1"/>
                </a:solidFill>
                <a:latin typeface="Arial" pitchFamily="34" charset="0"/>
                <a:cs typeface="Arial" pitchFamily="34" charset="0"/>
              </a:rPr>
              <a:t>,,DLA </a:t>
            </a:r>
            <a:r>
              <a:rPr lang="pl-PL" sz="2000" b="1" dirty="0" smtClean="0">
                <a:solidFill>
                  <a:schemeClr val="tx1"/>
                </a:solidFill>
                <a:latin typeface="Arial" pitchFamily="34" charset="0"/>
                <a:cs typeface="Arial" pitchFamily="34" charset="0"/>
              </a:rPr>
              <a:t>TYCH, KTÓRZY NIE CHCĄ BYĆ </a:t>
            </a:r>
            <a:r>
              <a:rPr lang="pl-PL" sz="2000" b="1" dirty="0" smtClean="0">
                <a:solidFill>
                  <a:schemeClr val="tx1"/>
                </a:solidFill>
                <a:latin typeface="Arial" pitchFamily="34" charset="0"/>
                <a:cs typeface="Arial" pitchFamily="34" charset="0"/>
              </a:rPr>
              <a:t>KRZYWDZENI. </a:t>
            </a:r>
            <a:br>
              <a:rPr lang="pl-PL" sz="2000" b="1" dirty="0" smtClean="0">
                <a:solidFill>
                  <a:schemeClr val="tx1"/>
                </a:solidFill>
                <a:latin typeface="Arial" pitchFamily="34" charset="0"/>
                <a:cs typeface="Arial" pitchFamily="34" charset="0"/>
              </a:rPr>
            </a:br>
            <a:r>
              <a:rPr lang="pl-PL" sz="2000" b="1" dirty="0" smtClean="0">
                <a:solidFill>
                  <a:schemeClr val="tx1"/>
                </a:solidFill>
                <a:latin typeface="Arial" pitchFamily="34" charset="0"/>
                <a:cs typeface="Arial" pitchFamily="34" charset="0"/>
              </a:rPr>
              <a:t>DLA </a:t>
            </a:r>
            <a:r>
              <a:rPr lang="pl-PL" sz="2000" b="1" dirty="0" smtClean="0">
                <a:solidFill>
                  <a:schemeClr val="tx1"/>
                </a:solidFill>
                <a:latin typeface="Arial" pitchFamily="34" charset="0"/>
                <a:cs typeface="Arial" pitchFamily="34" charset="0"/>
              </a:rPr>
              <a:t>TYCH, KTÓRZY NIE CHCĄ </a:t>
            </a:r>
            <a:r>
              <a:rPr lang="pl-PL" sz="2000" b="1" dirty="0" smtClean="0">
                <a:solidFill>
                  <a:schemeClr val="tx1"/>
                </a:solidFill>
                <a:latin typeface="Arial" pitchFamily="34" charset="0"/>
                <a:cs typeface="Arial" pitchFamily="34" charset="0"/>
              </a:rPr>
              <a:t>KRZYWDZIĆ.</a:t>
            </a:r>
            <a:r>
              <a:rPr lang="pl-PL" sz="2000" b="1" dirty="0" smtClean="0">
                <a:solidFill>
                  <a:schemeClr val="tx1"/>
                </a:solidFill>
                <a:latin typeface="Arial" pitchFamily="34" charset="0"/>
                <a:cs typeface="Arial" pitchFamily="34" charset="0"/>
              </a:rPr>
              <a:t/>
            </a:r>
            <a:br>
              <a:rPr lang="pl-PL" sz="2000" b="1" dirty="0" smtClean="0">
                <a:solidFill>
                  <a:schemeClr val="tx1"/>
                </a:solidFill>
                <a:latin typeface="Arial" pitchFamily="34" charset="0"/>
                <a:cs typeface="Arial" pitchFamily="34" charset="0"/>
              </a:rPr>
            </a:br>
            <a:r>
              <a:rPr lang="pl-PL" sz="2000" b="1" dirty="0" smtClean="0">
                <a:solidFill>
                  <a:schemeClr val="tx1"/>
                </a:solidFill>
                <a:latin typeface="Arial" pitchFamily="34" charset="0"/>
                <a:cs typeface="Arial" pitchFamily="34" charset="0"/>
              </a:rPr>
              <a:t>DLA TYCH, KTÓRZY CHCĄ POMÓC JEDNYM I </a:t>
            </a:r>
            <a:r>
              <a:rPr lang="pl-PL" sz="2000" b="1" dirty="0" smtClean="0">
                <a:solidFill>
                  <a:schemeClr val="tx1"/>
                </a:solidFill>
                <a:latin typeface="Arial" pitchFamily="34" charset="0"/>
                <a:cs typeface="Arial" pitchFamily="34" charset="0"/>
              </a:rPr>
              <a:t>DRUGIM.”</a:t>
            </a:r>
            <a:r>
              <a:rPr lang="pl-PL" sz="2000" dirty="0" smtClean="0">
                <a:solidFill>
                  <a:schemeClr val="tx1"/>
                </a:solidFill>
                <a:latin typeface="Times New Roman" pitchFamily="18" charset="0"/>
                <a:cs typeface="Times New Roman" pitchFamily="18" charset="0"/>
              </a:rPr>
              <a:t/>
            </a:r>
            <a:br>
              <a:rPr lang="pl-PL" sz="2000" dirty="0" smtClean="0">
                <a:solidFill>
                  <a:schemeClr val="tx1"/>
                </a:solidFill>
                <a:latin typeface="Times New Roman" pitchFamily="18" charset="0"/>
                <a:cs typeface="Times New Roman" pitchFamily="18" charset="0"/>
              </a:rPr>
            </a:br>
            <a:endParaRPr lang="pl-PL" sz="2000" dirty="0">
              <a:solidFill>
                <a:schemeClr val="tx1"/>
              </a:solidFill>
              <a:latin typeface="Times New Roman" pitchFamily="18" charset="0"/>
              <a:cs typeface="Times New Roman" pitchFamily="18" charset="0"/>
            </a:endParaRPr>
          </a:p>
        </p:txBody>
      </p:sp>
      <p:sp>
        <p:nvSpPr>
          <p:cNvPr id="3" name="Symbol zastępczy zawartości 2"/>
          <p:cNvSpPr>
            <a:spLocks noGrp="1"/>
          </p:cNvSpPr>
          <p:nvPr>
            <p:ph idx="1"/>
          </p:nvPr>
        </p:nvSpPr>
        <p:spPr>
          <a:xfrm>
            <a:off x="179512" y="2276872"/>
            <a:ext cx="8229600" cy="4325112"/>
          </a:xfrm>
        </p:spPr>
        <p:txBody>
          <a:bodyPr>
            <a:normAutofit/>
          </a:bodyPr>
          <a:lstStyle/>
          <a:p>
            <a:pPr algn="just">
              <a:buNone/>
            </a:pPr>
            <a:r>
              <a:rPr lang="pl-PL" sz="1400" b="1" dirty="0" smtClean="0"/>
              <a:t>                                                                                                                                                                                                                    </a:t>
            </a:r>
            <a:r>
              <a:rPr lang="pl-PL" sz="1600" b="1" dirty="0" smtClean="0">
                <a:latin typeface="Arial" pitchFamily="34" charset="0"/>
                <a:cs typeface="Arial" pitchFamily="34" charset="0"/>
              </a:rPr>
              <a:t>„</a:t>
            </a:r>
            <a:r>
              <a:rPr lang="pl-PL" sz="1800" b="1" dirty="0" smtClean="0">
                <a:latin typeface="Arial" pitchFamily="34" charset="0"/>
                <a:cs typeface="Arial" pitchFamily="34" charset="0"/>
              </a:rPr>
              <a:t>Jeżeli bowiem prawdą jest, że dziecko jest radością nie tylko rodziców, ale także </a:t>
            </a:r>
            <a:r>
              <a:rPr lang="pl-PL" sz="1800" b="1" dirty="0" smtClean="0">
                <a:latin typeface="Arial" pitchFamily="34" charset="0"/>
                <a:cs typeface="Arial" pitchFamily="34" charset="0"/>
              </a:rPr>
              <a:t>radością </a:t>
            </a:r>
            <a:r>
              <a:rPr lang="pl-PL" sz="1800" b="1" dirty="0" smtClean="0">
                <a:latin typeface="Arial" pitchFamily="34" charset="0"/>
                <a:cs typeface="Arial" pitchFamily="34" charset="0"/>
              </a:rPr>
              <a:t>Kościoła i </a:t>
            </a:r>
            <a:r>
              <a:rPr lang="pl-PL" sz="1800" b="1" dirty="0" smtClean="0">
                <a:latin typeface="Arial" pitchFamily="34" charset="0"/>
                <a:cs typeface="Arial" pitchFamily="34" charset="0"/>
              </a:rPr>
              <a:t>całego </a:t>
            </a:r>
            <a:r>
              <a:rPr lang="pl-PL" sz="1800" b="1" dirty="0" smtClean="0">
                <a:latin typeface="Arial" pitchFamily="34" charset="0"/>
                <a:cs typeface="Arial" pitchFamily="34" charset="0"/>
              </a:rPr>
              <a:t>społeczeństwa, to równocześnie </a:t>
            </a:r>
            <a:r>
              <a:rPr lang="pl-PL" sz="1800" b="1" dirty="0" smtClean="0">
                <a:latin typeface="Arial" pitchFamily="34" charset="0"/>
                <a:cs typeface="Arial" pitchFamily="34" charset="0"/>
              </a:rPr>
              <a:t>jest też </a:t>
            </a:r>
            <a:r>
              <a:rPr lang="pl-PL" sz="1800" b="1" dirty="0" smtClean="0">
                <a:latin typeface="Arial" pitchFamily="34" charset="0"/>
                <a:cs typeface="Arial" pitchFamily="34" charset="0"/>
              </a:rPr>
              <a:t>prawdą, że niestety, wiele  dzieci  w  naszych  </a:t>
            </a:r>
            <a:r>
              <a:rPr lang="pl-PL" sz="1800" b="1" dirty="0" smtClean="0">
                <a:latin typeface="Arial" pitchFamily="34" charset="0"/>
                <a:cs typeface="Arial" pitchFamily="34" charset="0"/>
              </a:rPr>
              <a:t>czasach, w </a:t>
            </a:r>
            <a:r>
              <a:rPr lang="pl-PL" sz="1800" b="1" dirty="0" smtClean="0">
                <a:latin typeface="Arial" pitchFamily="34" charset="0"/>
                <a:cs typeface="Arial" pitchFamily="34" charset="0"/>
              </a:rPr>
              <a:t>różnych częściach </a:t>
            </a:r>
            <a:r>
              <a:rPr lang="pl-PL" sz="1800" b="1" dirty="0" smtClean="0">
                <a:latin typeface="Arial" pitchFamily="34" charset="0"/>
                <a:cs typeface="Arial" pitchFamily="34" charset="0"/>
              </a:rPr>
              <a:t>świata, cierpi i podlega wielorakim  </a:t>
            </a:r>
            <a:r>
              <a:rPr lang="pl-PL" sz="1800" b="1" dirty="0" smtClean="0">
                <a:latin typeface="Arial" pitchFamily="34" charset="0"/>
                <a:cs typeface="Arial" pitchFamily="34" charset="0"/>
              </a:rPr>
              <a:t>zagrożeniom. Cierpią </a:t>
            </a:r>
            <a:r>
              <a:rPr lang="pl-PL" sz="1800" b="1" dirty="0" smtClean="0">
                <a:latin typeface="Arial" pitchFamily="34" charset="0"/>
                <a:cs typeface="Arial" pitchFamily="34" charset="0"/>
              </a:rPr>
              <a:t>głód i nędzę</a:t>
            </a:r>
            <a:r>
              <a:rPr lang="pl-PL" sz="1800" b="1" dirty="0" smtClean="0">
                <a:latin typeface="Arial" pitchFamily="34" charset="0"/>
                <a:cs typeface="Arial" pitchFamily="34" charset="0"/>
              </a:rPr>
              <a:t>, umierają </a:t>
            </a:r>
            <a:r>
              <a:rPr lang="pl-PL" sz="1800" b="1" dirty="0" smtClean="0">
                <a:latin typeface="Arial" pitchFamily="34" charset="0"/>
                <a:cs typeface="Arial" pitchFamily="34" charset="0"/>
              </a:rPr>
              <a:t>z powodu chorób                     i niedożywienia, padają </a:t>
            </a:r>
            <a:r>
              <a:rPr lang="pl-PL" sz="1800" b="1" dirty="0" smtClean="0">
                <a:latin typeface="Arial" pitchFamily="34" charset="0"/>
                <a:cs typeface="Arial" pitchFamily="34" charset="0"/>
              </a:rPr>
              <a:t>ofiarą wojen, bywają porzucane przez rodziców, skazywane </a:t>
            </a:r>
            <a:r>
              <a:rPr lang="pl-PL" sz="1800" b="1" dirty="0" smtClean="0">
                <a:latin typeface="Arial" pitchFamily="34" charset="0"/>
                <a:cs typeface="Arial" pitchFamily="34" charset="0"/>
              </a:rPr>
              <a:t>na bezdomność</a:t>
            </a:r>
            <a:r>
              <a:rPr lang="pl-PL" sz="1800" b="1" dirty="0" smtClean="0">
                <a:latin typeface="Arial" pitchFamily="34" charset="0"/>
                <a:cs typeface="Arial" pitchFamily="34" charset="0"/>
              </a:rPr>
              <a:t>, pozbawione ciepła własnej  rodziny, ulegają rozmaitym formom gwałtu </a:t>
            </a:r>
            <a:r>
              <a:rPr lang="pl-PL" sz="1800" b="1" dirty="0" smtClean="0">
                <a:latin typeface="Arial" pitchFamily="34" charset="0"/>
                <a:cs typeface="Arial" pitchFamily="34" charset="0"/>
              </a:rPr>
              <a:t>i </a:t>
            </a:r>
            <a:r>
              <a:rPr lang="pl-PL" sz="1800" b="1" dirty="0" smtClean="0">
                <a:latin typeface="Arial" pitchFamily="34" charset="0"/>
                <a:cs typeface="Arial" pitchFamily="34" charset="0"/>
              </a:rPr>
              <a:t>przemocy </a:t>
            </a:r>
            <a:r>
              <a:rPr lang="pl-PL" sz="1800" b="1" dirty="0" smtClean="0">
                <a:latin typeface="Arial" pitchFamily="34" charset="0"/>
                <a:cs typeface="Arial" pitchFamily="34" charset="0"/>
              </a:rPr>
              <a:t>ze strony </a:t>
            </a:r>
            <a:r>
              <a:rPr lang="pl-PL" sz="1800" b="1" dirty="0" smtClean="0">
                <a:latin typeface="Arial" pitchFamily="34" charset="0"/>
                <a:cs typeface="Arial" pitchFamily="34" charset="0"/>
              </a:rPr>
              <a:t>dorosłych.  </a:t>
            </a:r>
            <a:r>
              <a:rPr lang="pl-PL" sz="1800" b="1" dirty="0" smtClean="0">
                <a:latin typeface="Arial" pitchFamily="34" charset="0"/>
                <a:cs typeface="Arial" pitchFamily="34" charset="0"/>
              </a:rPr>
              <a:t>Czy można przejść obojętnie wobec cierpienia tylu dzieci</a:t>
            </a:r>
            <a:r>
              <a:rPr lang="pl-PL" sz="1800" b="1" dirty="0" smtClean="0">
                <a:latin typeface="Arial" pitchFamily="34" charset="0"/>
                <a:cs typeface="Arial" pitchFamily="34" charset="0"/>
              </a:rPr>
              <a:t>, zwłaszcza gdy jest to cierpienie w jakiś sposób zawinione przez dorosłych</a:t>
            </a:r>
            <a:r>
              <a:rPr lang="pl-PL" sz="1800" b="1" dirty="0" smtClean="0">
                <a:latin typeface="Arial" pitchFamily="34" charset="0"/>
                <a:cs typeface="Arial" pitchFamily="34" charset="0"/>
              </a:rPr>
              <a:t>?”.                                                                                                            </a:t>
            </a:r>
            <a:endParaRPr lang="pl-PL" sz="1800" b="1" dirty="0" smtClean="0">
              <a:latin typeface="Arial" pitchFamily="34" charset="0"/>
              <a:cs typeface="Arial" pitchFamily="34" charset="0"/>
            </a:endParaRPr>
          </a:p>
          <a:p>
            <a:pPr algn="just">
              <a:buNone/>
            </a:pPr>
            <a:r>
              <a:rPr lang="pl-PL" sz="1800" b="1" dirty="0" smtClean="0">
                <a:latin typeface="Arial" pitchFamily="34" charset="0"/>
                <a:cs typeface="Arial" pitchFamily="34" charset="0"/>
              </a:rPr>
              <a:t>                                                                                            </a:t>
            </a:r>
            <a:r>
              <a:rPr lang="pl-PL" sz="1800" b="1" dirty="0" smtClean="0">
                <a:latin typeface="Arial" pitchFamily="34" charset="0"/>
                <a:cs typeface="Arial" pitchFamily="34" charset="0"/>
              </a:rPr>
              <a:t>    JP II                    </a:t>
            </a:r>
            <a:r>
              <a:rPr lang="pl-PL" sz="1800" dirty="0" smtClean="0">
                <a:latin typeface="Arial" pitchFamily="34" charset="0"/>
                <a:cs typeface="Arial" pitchFamily="34" charset="0"/>
              </a:rPr>
              <a:t> </a:t>
            </a:r>
          </a:p>
          <a:p>
            <a:pPr algn="just">
              <a:buNone/>
            </a:pPr>
            <a:endParaRPr lang="pl-PL" sz="1400" b="1"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67544" y="1052736"/>
            <a:ext cx="8229600" cy="4325112"/>
          </a:xfrm>
        </p:spPr>
        <p:txBody>
          <a:bodyPr>
            <a:normAutofit lnSpcReduction="10000"/>
          </a:bodyPr>
          <a:lstStyle/>
          <a:p>
            <a:pPr>
              <a:buNone/>
            </a:pPr>
            <a:r>
              <a:rPr lang="pl-PL" sz="1400" b="1" dirty="0" smtClean="0">
                <a:latin typeface="Arial" pitchFamily="34" charset="0"/>
                <a:cs typeface="Arial" pitchFamily="34" charset="0"/>
              </a:rPr>
              <a:t>SZANSE</a:t>
            </a:r>
            <a:endParaRPr lang="pl-PL" sz="1400" b="1" dirty="0" smtClean="0">
              <a:latin typeface="Arial" pitchFamily="34" charset="0"/>
              <a:cs typeface="Arial" pitchFamily="34" charset="0"/>
            </a:endParaRPr>
          </a:p>
          <a:p>
            <a:pPr lvl="0"/>
            <a:r>
              <a:rPr lang="pl-PL" sz="1400" dirty="0" smtClean="0">
                <a:latin typeface="Arial" pitchFamily="34" charset="0"/>
                <a:cs typeface="Arial" pitchFamily="34" charset="0"/>
              </a:rPr>
              <a:t>akceptacja społeczna dla działań podejmowanych na rzecz zapobiegania przemocy w rodzinie i wobec dzieci</a:t>
            </a:r>
          </a:p>
          <a:p>
            <a:pPr lvl="0"/>
            <a:r>
              <a:rPr lang="pl-PL" sz="1400" dirty="0" smtClean="0">
                <a:latin typeface="Arial" pitchFamily="34" charset="0"/>
                <a:cs typeface="Arial" pitchFamily="34" charset="0"/>
              </a:rPr>
              <a:t>nowe akty prawne umożliwiające skuteczniejsze formy niesienia pomocy osobom zagrożonym przemocą domową</a:t>
            </a:r>
          </a:p>
          <a:p>
            <a:pPr lvl="0"/>
            <a:r>
              <a:rPr lang="pl-PL" sz="1400" dirty="0" smtClean="0">
                <a:latin typeface="Arial" pitchFamily="34" charset="0"/>
                <a:cs typeface="Arial" pitchFamily="34" charset="0"/>
              </a:rPr>
              <a:t>dążenie do zmiany w polityce prorodzinnej</a:t>
            </a:r>
          </a:p>
          <a:p>
            <a:pPr lvl="0"/>
            <a:r>
              <a:rPr lang="pl-PL" sz="1400" dirty="0" smtClean="0">
                <a:latin typeface="Arial" pitchFamily="34" charset="0"/>
                <a:cs typeface="Arial" pitchFamily="34" charset="0"/>
              </a:rPr>
              <a:t>wprowadzenie procedury „Niebieskiej Karty” szansą dla krzywdzonych</a:t>
            </a:r>
          </a:p>
          <a:p>
            <a:pPr lvl="0"/>
            <a:r>
              <a:rPr lang="pl-PL" sz="1400" dirty="0" smtClean="0">
                <a:latin typeface="Arial" pitchFamily="34" charset="0"/>
                <a:cs typeface="Arial" pitchFamily="34" charset="0"/>
              </a:rPr>
              <a:t>otwieranie nowych świetlic środowiskowych dla dzieci z rodzin w których dochodzi do przemocy</a:t>
            </a:r>
          </a:p>
          <a:p>
            <a:pPr lvl="0"/>
            <a:r>
              <a:rPr lang="pl-PL" sz="1400" dirty="0" smtClean="0">
                <a:latin typeface="Arial" pitchFamily="34" charset="0"/>
                <a:cs typeface="Arial" pitchFamily="34" charset="0"/>
              </a:rPr>
              <a:t>możliwość pozyskiwania środków finansowych z unijnych funduszy strukturalnych</a:t>
            </a:r>
          </a:p>
          <a:p>
            <a:r>
              <a:rPr lang="pl-PL" sz="1400" dirty="0" smtClean="0">
                <a:latin typeface="Arial" pitchFamily="34" charset="0"/>
                <a:cs typeface="Arial" pitchFamily="34" charset="0"/>
              </a:rPr>
              <a:t>skuteczny rozwój systemu informacji z zakresu profilaktyki i wsparcia </a:t>
            </a:r>
            <a:r>
              <a:rPr lang="pl-PL" sz="1400" dirty="0" smtClean="0">
                <a:latin typeface="Arial" pitchFamily="34" charset="0"/>
                <a:cs typeface="Arial" pitchFamily="34" charset="0"/>
              </a:rPr>
              <a:t>rodzin</a:t>
            </a:r>
            <a:endParaRPr lang="pl-PL" sz="1400" dirty="0">
              <a:latin typeface="Arial" pitchFamily="34" charset="0"/>
              <a:cs typeface="Arial" pitchFamily="34" charset="0"/>
            </a:endParaRPr>
          </a:p>
          <a:p>
            <a:pPr marL="109728" indent="0">
              <a:buNone/>
            </a:pPr>
            <a:endParaRPr lang="pl-PL" sz="1400" b="1" dirty="0" smtClean="0">
              <a:latin typeface="Arial" pitchFamily="34" charset="0"/>
              <a:cs typeface="Arial" pitchFamily="34" charset="0"/>
            </a:endParaRPr>
          </a:p>
          <a:p>
            <a:pPr marL="109728" indent="0">
              <a:buNone/>
            </a:pPr>
            <a:r>
              <a:rPr lang="pl-PL" sz="1400" b="1" dirty="0" smtClean="0">
                <a:latin typeface="Arial" pitchFamily="34" charset="0"/>
                <a:cs typeface="Arial" pitchFamily="34" charset="0"/>
              </a:rPr>
              <a:t>ZAGROŻENIA</a:t>
            </a:r>
            <a:endParaRPr lang="pl-PL" sz="1400" b="1" dirty="0" smtClean="0">
              <a:latin typeface="Arial" pitchFamily="34" charset="0"/>
              <a:cs typeface="Arial" pitchFamily="34" charset="0"/>
            </a:endParaRPr>
          </a:p>
          <a:p>
            <a:pPr lvl="0"/>
            <a:r>
              <a:rPr lang="pl-PL" sz="1400" dirty="0" smtClean="0">
                <a:latin typeface="Arial" pitchFamily="34" charset="0"/>
                <a:cs typeface="Arial" pitchFamily="34" charset="0"/>
              </a:rPr>
              <a:t>ciągły wzrost patologii społecznych</a:t>
            </a:r>
          </a:p>
          <a:p>
            <a:pPr lvl="0"/>
            <a:r>
              <a:rPr lang="pl-PL" sz="1400" dirty="0" smtClean="0">
                <a:latin typeface="Arial" pitchFamily="34" charset="0"/>
                <a:cs typeface="Arial" pitchFamily="34" charset="0"/>
              </a:rPr>
              <a:t>pogarszająca się kondycja moralna i ekonomiczna rodzin</a:t>
            </a:r>
          </a:p>
          <a:p>
            <a:pPr lvl="0"/>
            <a:r>
              <a:rPr lang="pl-PL" sz="1400" dirty="0" smtClean="0">
                <a:latin typeface="Arial" pitchFamily="34" charset="0"/>
                <a:cs typeface="Arial" pitchFamily="34" charset="0"/>
              </a:rPr>
              <a:t>negatywne wzorce zachowań społecznych</a:t>
            </a:r>
          </a:p>
          <a:p>
            <a:pPr lvl="0"/>
            <a:r>
              <a:rPr lang="pl-PL" sz="1400" dirty="0" smtClean="0">
                <a:latin typeface="Arial" pitchFamily="34" charset="0"/>
                <a:cs typeface="Arial" pitchFamily="34" charset="0"/>
              </a:rPr>
              <a:t>coraz większa bezradność i bierność rodzin </a:t>
            </a:r>
            <a:br>
              <a:rPr lang="pl-PL" sz="1400" dirty="0" smtClean="0">
                <a:latin typeface="Arial" pitchFamily="34" charset="0"/>
                <a:cs typeface="Arial" pitchFamily="34" charset="0"/>
              </a:rPr>
            </a:br>
            <a:r>
              <a:rPr lang="pl-PL" sz="1400" dirty="0" smtClean="0">
                <a:latin typeface="Arial" pitchFamily="34" charset="0"/>
                <a:cs typeface="Arial" pitchFamily="34" charset="0"/>
              </a:rPr>
              <a:t>w rozwiązywaniu własnych problemów</a:t>
            </a:r>
          </a:p>
          <a:p>
            <a:pPr lvl="0"/>
            <a:r>
              <a:rPr lang="pl-PL" sz="1400" dirty="0" smtClean="0">
                <a:latin typeface="Arial" pitchFamily="34" charset="0"/>
                <a:cs typeface="Arial" pitchFamily="34" charset="0"/>
              </a:rPr>
              <a:t>niewydolność opiekuńczo –wychowawcza rodzin oraz niski poziom wykształcenia </a:t>
            </a:r>
          </a:p>
          <a:p>
            <a:pPr lvl="0"/>
            <a:r>
              <a:rPr lang="pl-PL" sz="1400" dirty="0" smtClean="0">
                <a:latin typeface="Arial" pitchFamily="34" charset="0"/>
                <a:cs typeface="Arial" pitchFamily="34" charset="0"/>
              </a:rPr>
              <a:t>osamotnienie rodzin zagrożonych przemocą i brak umiejętności  pozyskiwania wsparcia</a:t>
            </a:r>
          </a:p>
          <a:p>
            <a:pPr>
              <a:buFont typeface="Arial" pitchFamily="34" charset="0"/>
              <a:buChar char="•"/>
            </a:pPr>
            <a:endParaRPr lang="pl-PL" sz="14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pPr algn="ctr"/>
            <a:r>
              <a:rPr lang="pl-PL" sz="1600" b="1" dirty="0" smtClean="0">
                <a:solidFill>
                  <a:schemeClr val="tx1"/>
                </a:solidFill>
                <a:latin typeface="Arial" pitchFamily="34" charset="0"/>
                <a:cs typeface="Arial" pitchFamily="34" charset="0"/>
              </a:rPr>
              <a:t>  CEL STRATEGICZNY: OGRANICZENIE </a:t>
            </a:r>
            <a:r>
              <a:rPr lang="pl-PL" sz="1600" b="1" dirty="0" smtClean="0">
                <a:solidFill>
                  <a:schemeClr val="tx1"/>
                </a:solidFill>
                <a:latin typeface="Arial" pitchFamily="34" charset="0"/>
                <a:cs typeface="Arial" pitchFamily="34" charset="0"/>
              </a:rPr>
              <a:t>STOSOWANIA PRZEMOCY W </a:t>
            </a:r>
            <a:r>
              <a:rPr lang="pl-PL" sz="1600" b="1" dirty="0" smtClean="0">
                <a:solidFill>
                  <a:schemeClr val="tx1"/>
                </a:solidFill>
                <a:latin typeface="Arial" pitchFamily="34" charset="0"/>
                <a:cs typeface="Arial" pitchFamily="34" charset="0"/>
              </a:rPr>
              <a:t>RODZINIE            </a:t>
            </a:r>
            <a:r>
              <a:rPr lang="pl-PL" sz="1600" b="1" dirty="0">
                <a:solidFill>
                  <a:schemeClr val="tx1"/>
                </a:solidFill>
                <a:latin typeface="Arial" pitchFamily="34" charset="0"/>
                <a:cs typeface="Arial" pitchFamily="34" charset="0"/>
              </a:rPr>
              <a:t> </a:t>
            </a:r>
            <a:r>
              <a:rPr lang="pl-PL" sz="1600" b="1" dirty="0" smtClean="0">
                <a:solidFill>
                  <a:schemeClr val="tx1"/>
                </a:solidFill>
                <a:latin typeface="Arial" pitchFamily="34" charset="0"/>
                <a:cs typeface="Arial" pitchFamily="34" charset="0"/>
              </a:rPr>
              <a:t>     </a:t>
            </a:r>
            <a:r>
              <a:rPr lang="pl-PL" sz="1600" b="1" dirty="0" smtClean="0">
                <a:solidFill>
                  <a:schemeClr val="tx1"/>
                </a:solidFill>
                <a:latin typeface="Arial" pitchFamily="34" charset="0"/>
                <a:cs typeface="Arial" pitchFamily="34" charset="0"/>
              </a:rPr>
              <a:t>WOBEC DZIECI </a:t>
            </a:r>
            <a:r>
              <a:rPr lang="pl-PL" sz="1600" b="1" dirty="0" smtClean="0">
                <a:solidFill>
                  <a:schemeClr val="tx1"/>
                </a:solidFill>
                <a:latin typeface="Arial" pitchFamily="34" charset="0"/>
                <a:cs typeface="Arial" pitchFamily="34" charset="0"/>
              </a:rPr>
              <a:t>I REDUKCJA SKUTKÓW </a:t>
            </a:r>
            <a:r>
              <a:rPr lang="pl-PL" sz="1600" b="1" dirty="0" smtClean="0">
                <a:solidFill>
                  <a:schemeClr val="tx1"/>
                </a:solidFill>
                <a:latin typeface="Arial" pitchFamily="34" charset="0"/>
                <a:cs typeface="Arial" pitchFamily="34" charset="0"/>
              </a:rPr>
              <a:t>STOSOWANIA PRZEMOCY</a:t>
            </a:r>
            <a:r>
              <a:rPr lang="pl-PL" sz="1600" dirty="0" smtClean="0">
                <a:latin typeface="Arial" pitchFamily="34" charset="0"/>
                <a:cs typeface="Arial" pitchFamily="34" charset="0"/>
              </a:rPr>
              <a:t/>
            </a:r>
            <a:br>
              <a:rPr lang="pl-PL" sz="1600" dirty="0" smtClean="0">
                <a:latin typeface="Arial" pitchFamily="34" charset="0"/>
                <a:cs typeface="Arial" pitchFamily="34" charset="0"/>
              </a:rPr>
            </a:br>
            <a:r>
              <a:rPr lang="pl-PL" sz="1600" b="1" dirty="0" smtClean="0">
                <a:latin typeface="Arial" pitchFamily="34" charset="0"/>
                <a:cs typeface="Arial" pitchFamily="34" charset="0"/>
              </a:rPr>
              <a:t> </a:t>
            </a:r>
            <a:r>
              <a:rPr lang="pl-PL" sz="1600" dirty="0" smtClean="0"/>
              <a:t/>
            </a:r>
            <a:br>
              <a:rPr lang="pl-PL" sz="1600" dirty="0" smtClean="0"/>
            </a:br>
            <a:endParaRPr lang="pl-PL" sz="1600" dirty="0">
              <a:latin typeface="Arial" pitchFamily="34" charset="0"/>
              <a:cs typeface="Arial" pitchFamily="34" charset="0"/>
            </a:endParaRPr>
          </a:p>
        </p:txBody>
      </p:sp>
      <p:sp>
        <p:nvSpPr>
          <p:cNvPr id="3" name="Symbol zastępczy zawartości 2"/>
          <p:cNvSpPr>
            <a:spLocks noGrp="1"/>
          </p:cNvSpPr>
          <p:nvPr>
            <p:ph idx="1"/>
          </p:nvPr>
        </p:nvSpPr>
        <p:spPr>
          <a:xfrm>
            <a:off x="457200" y="1772816"/>
            <a:ext cx="8435280" cy="4801720"/>
          </a:xfrm>
        </p:spPr>
        <p:txBody>
          <a:bodyPr>
            <a:normAutofit fontScale="92500" lnSpcReduction="10000"/>
          </a:bodyPr>
          <a:lstStyle/>
          <a:p>
            <a:pPr>
              <a:buNone/>
            </a:pPr>
            <a:endParaRPr lang="pl-PL" sz="1400" b="1" dirty="0" smtClean="0">
              <a:latin typeface="Arial" pitchFamily="34" charset="0"/>
              <a:cs typeface="Arial" pitchFamily="34" charset="0"/>
            </a:endParaRPr>
          </a:p>
          <a:p>
            <a:pPr>
              <a:buNone/>
            </a:pPr>
            <a:r>
              <a:rPr lang="pl-PL" sz="1400" b="1" dirty="0" smtClean="0">
                <a:latin typeface="Arial" pitchFamily="34" charset="0"/>
                <a:cs typeface="Arial" pitchFamily="34" charset="0"/>
              </a:rPr>
              <a:t>CELE  OPERACYJNE</a:t>
            </a:r>
            <a:endParaRPr lang="pl-PL" sz="1400" b="1" dirty="0" smtClean="0">
              <a:latin typeface="Arial" pitchFamily="34" charset="0"/>
              <a:cs typeface="Arial" pitchFamily="34" charset="0"/>
            </a:endParaRPr>
          </a:p>
          <a:p>
            <a:r>
              <a:rPr lang="pl-PL" sz="1400" dirty="0" smtClean="0">
                <a:latin typeface="Arial" pitchFamily="34" charset="0"/>
                <a:cs typeface="Arial" pitchFamily="34" charset="0"/>
              </a:rPr>
              <a:t>Inicjowanie </a:t>
            </a:r>
            <a:r>
              <a:rPr lang="pl-PL" sz="1400" dirty="0" smtClean="0">
                <a:latin typeface="Arial" pitchFamily="34" charset="0"/>
                <a:cs typeface="Arial" pitchFamily="34" charset="0"/>
              </a:rPr>
              <a:t>i wspieranie akcji edukacyjnych zmieniających </a:t>
            </a:r>
            <a:r>
              <a:rPr lang="pl-PL" sz="1400" dirty="0" smtClean="0">
                <a:latin typeface="Arial" pitchFamily="34" charset="0"/>
                <a:cs typeface="Arial" pitchFamily="34" charset="0"/>
              </a:rPr>
              <a:t>świadomość</a:t>
            </a:r>
            <a:r>
              <a:rPr lang="pl-PL" sz="1400" dirty="0">
                <a:latin typeface="Arial" pitchFamily="34" charset="0"/>
                <a:cs typeface="Arial" pitchFamily="34" charset="0"/>
              </a:rPr>
              <a:t> </a:t>
            </a:r>
            <a:r>
              <a:rPr lang="pl-PL" sz="1400" dirty="0" smtClean="0">
                <a:latin typeface="Arial" pitchFamily="34" charset="0"/>
                <a:cs typeface="Arial" pitchFamily="34" charset="0"/>
              </a:rPr>
              <a:t>oraz </a:t>
            </a:r>
            <a:r>
              <a:rPr lang="pl-PL" sz="1400" dirty="0" smtClean="0">
                <a:latin typeface="Arial" pitchFamily="34" charset="0"/>
                <a:cs typeface="Arial" pitchFamily="34" charset="0"/>
              </a:rPr>
              <a:t>opinię na temat stosowania przemocy, walka ze znieczulicą </a:t>
            </a:r>
            <a:r>
              <a:rPr lang="pl-PL" sz="1400" dirty="0" smtClean="0">
                <a:latin typeface="Arial" pitchFamily="34" charset="0"/>
                <a:cs typeface="Arial" pitchFamily="34" charset="0"/>
              </a:rPr>
              <a:t>społeczną</a:t>
            </a:r>
          </a:p>
          <a:p>
            <a:pPr marL="109728" indent="0">
              <a:buNone/>
            </a:pP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Redukcja </a:t>
            </a:r>
            <a:r>
              <a:rPr lang="pl-PL" sz="1400" dirty="0" smtClean="0">
                <a:latin typeface="Arial" pitchFamily="34" charset="0"/>
                <a:cs typeface="Arial" pitchFamily="34" charset="0"/>
              </a:rPr>
              <a:t>rozmiaru występowania zjawiska przemocy w rodzinie </a:t>
            </a:r>
            <a:r>
              <a:rPr lang="pl-PL" sz="1400" dirty="0" smtClean="0">
                <a:latin typeface="Arial" pitchFamily="34" charset="0"/>
                <a:cs typeface="Arial" pitchFamily="34" charset="0"/>
              </a:rPr>
              <a:t>zwłaszcza</a:t>
            </a:r>
            <a:r>
              <a:rPr lang="pl-PL" sz="1400" dirty="0">
                <a:latin typeface="Arial" pitchFamily="34" charset="0"/>
                <a:cs typeface="Arial" pitchFamily="34" charset="0"/>
              </a:rPr>
              <a:t> </a:t>
            </a:r>
            <a:r>
              <a:rPr lang="pl-PL" sz="1400" dirty="0" smtClean="0">
                <a:latin typeface="Arial" pitchFamily="34" charset="0"/>
                <a:cs typeface="Arial" pitchFamily="34" charset="0"/>
              </a:rPr>
              <a:t>wobec </a:t>
            </a:r>
            <a:r>
              <a:rPr lang="pl-PL" sz="1400" dirty="0" smtClean="0">
                <a:latin typeface="Arial" pitchFamily="34" charset="0"/>
                <a:cs typeface="Arial" pitchFamily="34" charset="0"/>
              </a:rPr>
              <a:t>dzieci na terenie powiatu brzeskiego – popularyzacja wartości </a:t>
            </a:r>
            <a:r>
              <a:rPr lang="pl-PL" sz="1400" dirty="0" smtClean="0">
                <a:latin typeface="Arial" pitchFamily="34" charset="0"/>
                <a:cs typeface="Arial" pitchFamily="34" charset="0"/>
              </a:rPr>
              <a:t>rodzinnych</a:t>
            </a:r>
          </a:p>
          <a:p>
            <a:pPr marL="109728" indent="0">
              <a:buNone/>
            </a:pP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Systematyczne </a:t>
            </a:r>
            <a:r>
              <a:rPr lang="pl-PL" sz="1400" dirty="0" smtClean="0">
                <a:latin typeface="Arial" pitchFamily="34" charset="0"/>
                <a:cs typeface="Arial" pitchFamily="34" charset="0"/>
              </a:rPr>
              <a:t>i konsekwentne prowadzenie działań na rzecz </a:t>
            </a:r>
            <a:r>
              <a:rPr lang="pl-PL" sz="1400" dirty="0" smtClean="0">
                <a:latin typeface="Arial" pitchFamily="34" charset="0"/>
                <a:cs typeface="Arial" pitchFamily="34" charset="0"/>
              </a:rPr>
              <a:t>zwiększenia</a:t>
            </a:r>
            <a:r>
              <a:rPr lang="pl-PL" sz="1400" dirty="0">
                <a:latin typeface="Arial" pitchFamily="34" charset="0"/>
                <a:cs typeface="Arial" pitchFamily="34" charset="0"/>
              </a:rPr>
              <a:t> </a:t>
            </a:r>
            <a:r>
              <a:rPr lang="pl-PL" sz="1400" dirty="0" smtClean="0">
                <a:latin typeface="Arial" pitchFamily="34" charset="0"/>
                <a:cs typeface="Arial" pitchFamily="34" charset="0"/>
              </a:rPr>
              <a:t>skuteczności </a:t>
            </a:r>
            <a:r>
              <a:rPr lang="pl-PL" sz="1400" dirty="0" smtClean="0">
                <a:latin typeface="Arial" pitchFamily="34" charset="0"/>
                <a:cs typeface="Arial" pitchFamily="34" charset="0"/>
              </a:rPr>
              <a:t>ochrony oraz wszechstronnej pomocy ofiarom przemocy </a:t>
            </a:r>
            <a:r>
              <a:rPr lang="pl-PL" sz="1400" dirty="0" smtClean="0">
                <a:latin typeface="Arial" pitchFamily="34" charset="0"/>
                <a:cs typeface="Arial" pitchFamily="34" charset="0"/>
              </a:rPr>
              <a:t>,a </a:t>
            </a:r>
            <a:r>
              <a:rPr lang="pl-PL" sz="1400" dirty="0" smtClean="0">
                <a:latin typeface="Arial" pitchFamily="34" charset="0"/>
                <a:cs typeface="Arial" pitchFamily="34" charset="0"/>
              </a:rPr>
              <a:t>także </a:t>
            </a:r>
            <a:r>
              <a:rPr lang="pl-PL" sz="1400" dirty="0" smtClean="0">
                <a:latin typeface="Arial" pitchFamily="34" charset="0"/>
                <a:cs typeface="Arial" pitchFamily="34" charset="0"/>
              </a:rPr>
              <a:t>spowodowanie </a:t>
            </a:r>
            <a:r>
              <a:rPr lang="pl-PL" sz="1400" dirty="0" smtClean="0">
                <a:latin typeface="Arial" pitchFamily="34" charset="0"/>
                <a:cs typeface="Arial" pitchFamily="34" charset="0"/>
              </a:rPr>
              <a:t>powszechności w jej </a:t>
            </a:r>
            <a:r>
              <a:rPr lang="pl-PL" sz="1400" dirty="0" smtClean="0">
                <a:latin typeface="Arial" pitchFamily="34" charset="0"/>
                <a:cs typeface="Arial" pitchFamily="34" charset="0"/>
              </a:rPr>
              <a:t>dostępie</a:t>
            </a:r>
          </a:p>
          <a:p>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Stałe </a:t>
            </a:r>
            <a:r>
              <a:rPr lang="pl-PL" sz="1400" dirty="0" smtClean="0">
                <a:latin typeface="Arial" pitchFamily="34" charset="0"/>
                <a:cs typeface="Arial" pitchFamily="34" charset="0"/>
              </a:rPr>
              <a:t>i systematyczne diagnozowanie, archiwizowanie danych dotyczących ofiar  </a:t>
            </a:r>
            <a:r>
              <a:rPr lang="pl-PL" sz="1400" dirty="0" smtClean="0">
                <a:latin typeface="Arial" pitchFamily="34" charset="0"/>
                <a:cs typeface="Arial" pitchFamily="34" charset="0"/>
              </a:rPr>
              <a:t>przemocy, </a:t>
            </a:r>
            <a:r>
              <a:rPr lang="pl-PL" sz="1400" dirty="0" smtClean="0">
                <a:latin typeface="Arial" pitchFamily="34" charset="0"/>
                <a:cs typeface="Arial" pitchFamily="34" charset="0"/>
              </a:rPr>
              <a:t>a także jej sprawców, celem wykorzystania ich w przyszłości </a:t>
            </a:r>
            <a:r>
              <a:rPr lang="pl-PL" sz="1400" dirty="0" smtClean="0">
                <a:latin typeface="Arial" pitchFamily="34" charset="0"/>
                <a:cs typeface="Arial" pitchFamily="34" charset="0"/>
              </a:rPr>
              <a:t>przy</a:t>
            </a:r>
            <a:r>
              <a:rPr lang="pl-PL" sz="1400" dirty="0">
                <a:latin typeface="Arial" pitchFamily="34" charset="0"/>
                <a:cs typeface="Arial" pitchFamily="34" charset="0"/>
              </a:rPr>
              <a:t> </a:t>
            </a:r>
            <a:r>
              <a:rPr lang="pl-PL" sz="1400" dirty="0" smtClean="0">
                <a:latin typeface="Arial" pitchFamily="34" charset="0"/>
                <a:cs typeface="Arial" pitchFamily="34" charset="0"/>
              </a:rPr>
              <a:t>opracowywaniu </a:t>
            </a:r>
            <a:r>
              <a:rPr lang="pl-PL" sz="1400" dirty="0" smtClean="0">
                <a:latin typeface="Arial" pitchFamily="34" charset="0"/>
                <a:cs typeface="Arial" pitchFamily="34" charset="0"/>
              </a:rPr>
              <a:t>różnego rodzaju programów oraz </a:t>
            </a:r>
            <a:r>
              <a:rPr lang="pl-PL" sz="1400" dirty="0" smtClean="0">
                <a:latin typeface="Arial" pitchFamily="34" charset="0"/>
                <a:cs typeface="Arial" pitchFamily="34" charset="0"/>
              </a:rPr>
              <a:t>strategii</a:t>
            </a:r>
          </a:p>
          <a:p>
            <a:pPr marL="109728" indent="0">
              <a:buNone/>
            </a:pP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Propagowanie </a:t>
            </a:r>
            <a:r>
              <a:rPr lang="pl-PL" sz="1400" dirty="0" smtClean="0">
                <a:latin typeface="Arial" pitchFamily="34" charset="0"/>
                <a:cs typeface="Arial" pitchFamily="34" charset="0"/>
              </a:rPr>
              <a:t>różnych form edukacyjnych dzieci, </a:t>
            </a:r>
            <a:r>
              <a:rPr lang="pl-PL" sz="1400" dirty="0" smtClean="0">
                <a:latin typeface="Arial" pitchFamily="34" charset="0"/>
                <a:cs typeface="Arial" pitchFamily="34" charset="0"/>
              </a:rPr>
              <a:t>młodzieży oraz dorosłych w </a:t>
            </a:r>
            <a:r>
              <a:rPr lang="pl-PL" sz="1400" dirty="0" smtClean="0">
                <a:latin typeface="Arial" pitchFamily="34" charset="0"/>
                <a:cs typeface="Arial" pitchFamily="34" charset="0"/>
              </a:rPr>
              <a:t>zakresie przyczyn i skutków stosowania przemocy – promowanie </a:t>
            </a:r>
            <a:r>
              <a:rPr lang="pl-PL" sz="1400" dirty="0" smtClean="0">
                <a:latin typeface="Arial" pitchFamily="34" charset="0"/>
                <a:cs typeface="Arial" pitchFamily="34" charset="0"/>
              </a:rPr>
              <a:t>metod wychowawczych </a:t>
            </a:r>
            <a:r>
              <a:rPr lang="pl-PL" sz="1400" dirty="0" smtClean="0">
                <a:latin typeface="Arial" pitchFamily="34" charset="0"/>
                <a:cs typeface="Arial" pitchFamily="34" charset="0"/>
              </a:rPr>
              <a:t>bez użycia siły i </a:t>
            </a:r>
            <a:r>
              <a:rPr lang="pl-PL" sz="1400" dirty="0" smtClean="0">
                <a:latin typeface="Arial" pitchFamily="34" charset="0"/>
                <a:cs typeface="Arial" pitchFamily="34" charset="0"/>
              </a:rPr>
              <a:t>przemocy</a:t>
            </a:r>
          </a:p>
          <a:p>
            <a:pPr marL="109728" indent="0">
              <a:buNone/>
            </a:pP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Podejmowanie </a:t>
            </a:r>
            <a:r>
              <a:rPr lang="pl-PL" sz="1400" dirty="0" smtClean="0">
                <a:latin typeface="Arial" pitchFamily="34" charset="0"/>
                <a:cs typeface="Arial" pitchFamily="34" charset="0"/>
              </a:rPr>
              <a:t>działań mających na celu zwiększenie efektywności i </a:t>
            </a:r>
            <a:r>
              <a:rPr lang="pl-PL" sz="1400" dirty="0" smtClean="0">
                <a:latin typeface="Arial" pitchFamily="34" charset="0"/>
                <a:cs typeface="Arial" pitchFamily="34" charset="0"/>
              </a:rPr>
              <a:t>skuteczności reakcji interwencyjno</a:t>
            </a:r>
            <a:r>
              <a:rPr lang="pl-PL" sz="1400" dirty="0">
                <a:latin typeface="Arial" pitchFamily="34" charset="0"/>
                <a:cs typeface="Arial" pitchFamily="34" charset="0"/>
              </a:rPr>
              <a:t>-</a:t>
            </a:r>
            <a:r>
              <a:rPr lang="pl-PL" sz="1400" dirty="0" smtClean="0">
                <a:latin typeface="Arial" pitchFamily="34" charset="0"/>
                <a:cs typeface="Arial" pitchFamily="34" charset="0"/>
              </a:rPr>
              <a:t> edukacyjno</a:t>
            </a:r>
            <a:r>
              <a:rPr lang="pl-PL" sz="1400" dirty="0">
                <a:latin typeface="Arial" pitchFamily="34" charset="0"/>
                <a:cs typeface="Arial" pitchFamily="34" charset="0"/>
              </a:rPr>
              <a:t>-</a:t>
            </a:r>
            <a:r>
              <a:rPr lang="pl-PL" sz="1400" dirty="0" smtClean="0">
                <a:latin typeface="Arial" pitchFamily="34" charset="0"/>
                <a:cs typeface="Arial" pitchFamily="34" charset="0"/>
              </a:rPr>
              <a:t>korekcyjnych </a:t>
            </a:r>
            <a:r>
              <a:rPr lang="pl-PL" sz="1400" dirty="0" smtClean="0">
                <a:latin typeface="Arial" pitchFamily="34" charset="0"/>
                <a:cs typeface="Arial" pitchFamily="34" charset="0"/>
              </a:rPr>
              <a:t>wobec osób </a:t>
            </a:r>
            <a:r>
              <a:rPr lang="pl-PL" sz="1400" dirty="0" smtClean="0">
                <a:latin typeface="Arial" pitchFamily="34" charset="0"/>
                <a:cs typeface="Arial" pitchFamily="34" charset="0"/>
              </a:rPr>
              <a:t>stosujących</a:t>
            </a:r>
            <a:r>
              <a:rPr lang="pl-PL" sz="1400" dirty="0">
                <a:latin typeface="Arial" pitchFamily="34" charset="0"/>
                <a:cs typeface="Arial" pitchFamily="34" charset="0"/>
              </a:rPr>
              <a:t> </a:t>
            </a:r>
            <a:r>
              <a:rPr lang="pl-PL" sz="1400" dirty="0" smtClean="0">
                <a:latin typeface="Arial" pitchFamily="34" charset="0"/>
                <a:cs typeface="Arial" pitchFamily="34" charset="0"/>
              </a:rPr>
              <a:t>przemoc</a:t>
            </a:r>
            <a:endParaRPr lang="pl-PL" sz="1400" dirty="0">
              <a:latin typeface="Arial" pitchFamily="34" charset="0"/>
              <a:cs typeface="Arial" pitchFamily="34" charset="0"/>
            </a:endParaRPr>
          </a:p>
          <a:p>
            <a:pPr>
              <a:buNone/>
            </a:pPr>
            <a:endParaRPr lang="pl-PL" sz="1400" dirty="0" smtClean="0">
              <a:latin typeface="Arial" pitchFamily="34" charset="0"/>
              <a:cs typeface="Arial" pitchFamily="34" charset="0"/>
            </a:endParaRPr>
          </a:p>
          <a:p>
            <a:r>
              <a:rPr lang="pl-PL" sz="1400" dirty="0" smtClean="0">
                <a:latin typeface="Arial" pitchFamily="34" charset="0"/>
                <a:cs typeface="Arial" pitchFamily="34" charset="0"/>
              </a:rPr>
              <a:t>Kontynuacja </a:t>
            </a:r>
            <a:r>
              <a:rPr lang="pl-PL" sz="1400" dirty="0" smtClean="0">
                <a:latin typeface="Arial" pitchFamily="34" charset="0"/>
                <a:cs typeface="Arial" pitchFamily="34" charset="0"/>
              </a:rPr>
              <a:t>procesu profesjonalizacji mającego na celu permanentne </a:t>
            </a:r>
            <a:r>
              <a:rPr lang="pl-PL" sz="1400" dirty="0" smtClean="0">
                <a:latin typeface="Arial" pitchFamily="34" charset="0"/>
                <a:cs typeface="Arial" pitchFamily="34" charset="0"/>
              </a:rPr>
              <a:t>podnoszenie </a:t>
            </a:r>
            <a:r>
              <a:rPr lang="pl-PL" sz="1400" dirty="0" smtClean="0">
                <a:latin typeface="Arial" pitchFamily="34" charset="0"/>
                <a:cs typeface="Arial" pitchFamily="34" charset="0"/>
              </a:rPr>
              <a:t>kompetencji pracowników i służb obligowo zajmujących </a:t>
            </a:r>
            <a:r>
              <a:rPr lang="pl-PL" sz="1400" dirty="0" smtClean="0">
                <a:latin typeface="Arial" pitchFamily="34" charset="0"/>
                <a:cs typeface="Arial" pitchFamily="34" charset="0"/>
              </a:rPr>
              <a:t>się</a:t>
            </a:r>
            <a:r>
              <a:rPr lang="pl-PL" sz="1400" dirty="0">
                <a:latin typeface="Arial" pitchFamily="34" charset="0"/>
                <a:cs typeface="Arial" pitchFamily="34" charset="0"/>
              </a:rPr>
              <a:t> </a:t>
            </a:r>
            <a:r>
              <a:rPr lang="pl-PL" sz="1400" dirty="0" smtClean="0">
                <a:latin typeface="Arial" pitchFamily="34" charset="0"/>
                <a:cs typeface="Arial" pitchFamily="34" charset="0"/>
              </a:rPr>
              <a:t>problematyką </a:t>
            </a:r>
            <a:r>
              <a:rPr lang="pl-PL" sz="1400" dirty="0" smtClean="0">
                <a:latin typeface="Arial" pitchFamily="34" charset="0"/>
                <a:cs typeface="Arial" pitchFamily="34" charset="0"/>
              </a:rPr>
              <a:t>przemocy w </a:t>
            </a:r>
            <a:r>
              <a:rPr lang="pl-PL" sz="1400" dirty="0" smtClean="0">
                <a:latin typeface="Arial" pitchFamily="34" charset="0"/>
                <a:cs typeface="Arial" pitchFamily="34" charset="0"/>
              </a:rPr>
              <a:t>rodzinie</a:t>
            </a:r>
            <a:endParaRPr lang="pl-PL" sz="1400" dirty="0" smtClean="0">
              <a:latin typeface="Arial" pitchFamily="34" charset="0"/>
              <a:cs typeface="Arial" pitchFamily="34" charset="0"/>
            </a:endParaRPr>
          </a:p>
          <a:p>
            <a:endParaRPr lang="pl-PL" sz="1400"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764704"/>
            <a:ext cx="8229600" cy="936104"/>
          </a:xfrm>
        </p:spPr>
        <p:txBody>
          <a:bodyPr>
            <a:normAutofit/>
          </a:bodyPr>
          <a:lstStyle/>
          <a:p>
            <a:pPr algn="ctr"/>
            <a:r>
              <a:rPr lang="pl-PL" sz="1800" b="1" dirty="0" smtClean="0">
                <a:solidFill>
                  <a:schemeClr val="tx1"/>
                </a:solidFill>
                <a:latin typeface="Arial" pitchFamily="34" charset="0"/>
                <a:cs typeface="Arial" pitchFamily="34" charset="0"/>
              </a:rPr>
              <a:t>ADRESATAMI PROGRAMU SĄ </a:t>
            </a:r>
            <a:r>
              <a:rPr lang="pl-PL" sz="1800" b="1" dirty="0" smtClean="0">
                <a:solidFill>
                  <a:schemeClr val="tx1"/>
                </a:solidFill>
                <a:latin typeface="Arial" pitchFamily="34" charset="0"/>
                <a:cs typeface="Arial" pitchFamily="34" charset="0"/>
              </a:rPr>
              <a:t>OFIARY PRZEMOCY W RODZINIE ZE SZCZEGÓLNYM UWZGLĘDNIENIM DZIECI</a:t>
            </a:r>
            <a:endParaRPr lang="pl-PL" sz="1800"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67544" y="1700808"/>
            <a:ext cx="8229600" cy="4325112"/>
          </a:xfrm>
        </p:spPr>
        <p:txBody>
          <a:bodyPr>
            <a:noAutofit/>
          </a:bodyPr>
          <a:lstStyle/>
          <a:p>
            <a:pPr>
              <a:buNone/>
            </a:pPr>
            <a:r>
              <a:rPr lang="pl-PL" sz="1400" b="1" dirty="0" smtClean="0">
                <a:latin typeface="Arial" pitchFamily="34" charset="0"/>
                <a:cs typeface="Arial" pitchFamily="34" charset="0"/>
              </a:rPr>
              <a:t>    </a:t>
            </a:r>
            <a:r>
              <a:rPr lang="pl-PL" sz="1400" b="1" dirty="0" smtClean="0">
                <a:latin typeface="Arial" pitchFamily="34" charset="0"/>
                <a:cs typeface="Arial" pitchFamily="34" charset="0"/>
              </a:rPr>
              <a:t> Realizatorzy programu</a:t>
            </a:r>
            <a:endParaRPr lang="pl-PL" sz="1400" dirty="0" smtClean="0">
              <a:latin typeface="Arial" pitchFamily="34" charset="0"/>
              <a:cs typeface="Arial" pitchFamily="34" charset="0"/>
            </a:endParaRPr>
          </a:p>
          <a:p>
            <a:pPr lvl="0"/>
            <a:r>
              <a:rPr lang="pl-PL" sz="1400" dirty="0" smtClean="0">
                <a:latin typeface="Arial" pitchFamily="34" charset="0"/>
                <a:cs typeface="Arial" pitchFamily="34" charset="0"/>
              </a:rPr>
              <a:t>Starostwo Powiatu Brzeskiego</a:t>
            </a:r>
          </a:p>
          <a:p>
            <a:pPr lvl="0"/>
            <a:r>
              <a:rPr lang="pl-PL" sz="1400" dirty="0" smtClean="0">
                <a:latin typeface="Arial" pitchFamily="34" charset="0"/>
                <a:cs typeface="Arial" pitchFamily="34" charset="0"/>
              </a:rPr>
              <a:t>JST z terenu Powiatu Brzeskiego</a:t>
            </a:r>
          </a:p>
          <a:p>
            <a:pPr lvl="0"/>
            <a:r>
              <a:rPr lang="pl-PL" sz="1400" dirty="0" smtClean="0">
                <a:latin typeface="Arial" pitchFamily="34" charset="0"/>
                <a:cs typeface="Arial" pitchFamily="34" charset="0"/>
              </a:rPr>
              <a:t>Komenda Powiatowa Policji</a:t>
            </a:r>
          </a:p>
          <a:p>
            <a:pPr lvl="0"/>
            <a:r>
              <a:rPr lang="pl-PL" sz="1400" dirty="0" smtClean="0">
                <a:latin typeface="Arial" pitchFamily="34" charset="0"/>
                <a:cs typeface="Arial" pitchFamily="34" charset="0"/>
              </a:rPr>
              <a:t>Powiatowe Centrum Pomocy Rodzinie </a:t>
            </a:r>
          </a:p>
          <a:p>
            <a:pPr lvl="0"/>
            <a:r>
              <a:rPr lang="pl-PL" sz="1400" dirty="0" smtClean="0">
                <a:latin typeface="Arial" pitchFamily="34" charset="0"/>
                <a:cs typeface="Arial" pitchFamily="34" charset="0"/>
              </a:rPr>
              <a:t>Ośrodki Pomocy Społecznej</a:t>
            </a:r>
          </a:p>
          <a:p>
            <a:pPr lvl="0"/>
            <a:r>
              <a:rPr lang="pl-PL" sz="1400" dirty="0" smtClean="0">
                <a:latin typeface="Arial" pitchFamily="34" charset="0"/>
                <a:cs typeface="Arial" pitchFamily="34" charset="0"/>
              </a:rPr>
              <a:t>Placówki Służby Zdrowia</a:t>
            </a:r>
          </a:p>
          <a:p>
            <a:pPr lvl="0"/>
            <a:r>
              <a:rPr lang="pl-PL" sz="1400" dirty="0" smtClean="0">
                <a:latin typeface="Arial" pitchFamily="34" charset="0"/>
                <a:cs typeface="Arial" pitchFamily="34" charset="0"/>
              </a:rPr>
              <a:t>Organizacje kościelne, pozarządowe i wolontariat</a:t>
            </a:r>
          </a:p>
          <a:p>
            <a:pPr lvl="0"/>
            <a:r>
              <a:rPr lang="pl-PL" sz="1400" dirty="0" smtClean="0">
                <a:latin typeface="Arial" pitchFamily="34" charset="0"/>
                <a:cs typeface="Arial" pitchFamily="34" charset="0"/>
              </a:rPr>
              <a:t>Instytucje i przedsiębiorstwa z kapitałem prywatnym</a:t>
            </a:r>
          </a:p>
          <a:p>
            <a:pPr lvl="0"/>
            <a:r>
              <a:rPr lang="pl-PL" sz="1400" dirty="0" smtClean="0">
                <a:latin typeface="Arial" pitchFamily="34" charset="0"/>
                <a:cs typeface="Arial" pitchFamily="34" charset="0"/>
              </a:rPr>
              <a:t>Instytucje szkoleniowe i rynku pracy</a:t>
            </a:r>
          </a:p>
          <a:p>
            <a:pPr lvl="0"/>
            <a:r>
              <a:rPr lang="pl-PL" sz="1400" dirty="0" smtClean="0">
                <a:latin typeface="Arial" pitchFamily="34" charset="0"/>
                <a:cs typeface="Arial" pitchFamily="34" charset="0"/>
              </a:rPr>
              <a:t>Małopolskie Kuratorium </a:t>
            </a:r>
            <a:r>
              <a:rPr lang="pl-PL" sz="1400" dirty="0" smtClean="0">
                <a:latin typeface="Arial" pitchFamily="34" charset="0"/>
                <a:cs typeface="Arial" pitchFamily="34" charset="0"/>
              </a:rPr>
              <a:t>Oświaty</a:t>
            </a:r>
          </a:p>
          <a:p>
            <a:pPr lvl="0"/>
            <a:endParaRPr lang="pl-PL" sz="1400" dirty="0" smtClean="0">
              <a:latin typeface="Arial" pitchFamily="34" charset="0"/>
              <a:cs typeface="Arial" pitchFamily="34" charset="0"/>
            </a:endParaRPr>
          </a:p>
          <a:p>
            <a:pPr>
              <a:buNone/>
            </a:pPr>
            <a:r>
              <a:rPr lang="pl-PL" sz="1400" b="1" dirty="0" smtClean="0">
                <a:latin typeface="Arial" pitchFamily="34" charset="0"/>
                <a:cs typeface="Arial" pitchFamily="34" charset="0"/>
              </a:rPr>
              <a:t>     </a:t>
            </a:r>
            <a:r>
              <a:rPr lang="pl-PL" sz="1400" b="1" dirty="0" smtClean="0">
                <a:latin typeface="Arial" pitchFamily="34" charset="0"/>
                <a:cs typeface="Arial" pitchFamily="34" charset="0"/>
              </a:rPr>
              <a:t>Źródła </a:t>
            </a:r>
            <a:r>
              <a:rPr lang="pl-PL" sz="1400" b="1" dirty="0" smtClean="0">
                <a:latin typeface="Arial" pitchFamily="34" charset="0"/>
                <a:cs typeface="Arial" pitchFamily="34" charset="0"/>
              </a:rPr>
              <a:t>finansowania </a:t>
            </a:r>
            <a:r>
              <a:rPr lang="pl-PL" sz="1400" b="1" dirty="0" smtClean="0">
                <a:latin typeface="Arial" pitchFamily="34" charset="0"/>
                <a:cs typeface="Arial" pitchFamily="34" charset="0"/>
              </a:rPr>
              <a:t>programu</a:t>
            </a:r>
            <a:endParaRPr lang="pl-PL" sz="1400" dirty="0" smtClean="0">
              <a:latin typeface="Arial" pitchFamily="34" charset="0"/>
              <a:cs typeface="Arial" pitchFamily="34" charset="0"/>
            </a:endParaRPr>
          </a:p>
          <a:p>
            <a:pPr lvl="0"/>
            <a:r>
              <a:rPr lang="pl-PL" sz="1400" dirty="0" smtClean="0">
                <a:latin typeface="Arial" pitchFamily="34" charset="0"/>
                <a:cs typeface="Arial" pitchFamily="34" charset="0"/>
              </a:rPr>
              <a:t>Środki z budżetu państwa</a:t>
            </a:r>
          </a:p>
          <a:p>
            <a:pPr lvl="0"/>
            <a:r>
              <a:rPr lang="pl-PL" sz="1400" dirty="0" smtClean="0">
                <a:latin typeface="Arial" pitchFamily="34" charset="0"/>
                <a:cs typeface="Arial" pitchFamily="34" charset="0"/>
              </a:rPr>
              <a:t>Środki budżetowe Powiatu Brzeskiego i  JST</a:t>
            </a:r>
          </a:p>
          <a:p>
            <a:pPr lvl="0"/>
            <a:r>
              <a:rPr lang="pl-PL" sz="1400" dirty="0" smtClean="0">
                <a:latin typeface="Arial" pitchFamily="34" charset="0"/>
                <a:cs typeface="Arial" pitchFamily="34" charset="0"/>
              </a:rPr>
              <a:t>Dotacje z UE (możliwość przygotowywania projektów)</a:t>
            </a:r>
          </a:p>
          <a:p>
            <a:pPr lvl="0"/>
            <a:r>
              <a:rPr lang="pl-PL" sz="1400" dirty="0" smtClean="0">
                <a:latin typeface="Arial" pitchFamily="34" charset="0"/>
                <a:cs typeface="Arial" pitchFamily="34" charset="0"/>
              </a:rPr>
              <a:t>Środki pozabudżetowe, sponsorzy i inne źródła</a:t>
            </a:r>
          </a:p>
          <a:p>
            <a:pPr>
              <a:buNone/>
            </a:pPr>
            <a:r>
              <a:rPr lang="pl-PL" sz="1400" dirty="0" smtClean="0">
                <a:latin typeface="Arial" pitchFamily="34" charset="0"/>
                <a:cs typeface="Arial" pitchFamily="34" charset="0"/>
              </a:rPr>
              <a:t> </a:t>
            </a:r>
          </a:p>
          <a:p>
            <a:pPr>
              <a:buNone/>
            </a:pPr>
            <a:endParaRPr lang="pl-PL" sz="1400" dirty="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3059832" y="4581128"/>
            <a:ext cx="3384376" cy="825206"/>
          </a:xfrm>
        </p:spPr>
        <p:txBody>
          <a:bodyPr/>
          <a:lstStyle/>
          <a:p>
            <a:pPr algn="ctr"/>
            <a:r>
              <a:rPr lang="pl-PL" b="1" dirty="0" smtClean="0"/>
              <a:t>Dziękuję za uwagę.</a:t>
            </a:r>
            <a:endParaRPr lang="en-US" b="1" dirty="0"/>
          </a:p>
        </p:txBody>
      </p:sp>
    </p:spTree>
    <p:extLst>
      <p:ext uri="{BB962C8B-B14F-4D97-AF65-F5344CB8AC3E}">
        <p14:creationId xmlns:p14="http://schemas.microsoft.com/office/powerpoint/2010/main" val="3587013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71600" y="1052736"/>
            <a:ext cx="7211144" cy="1066800"/>
          </a:xfrm>
        </p:spPr>
        <p:txBody>
          <a:bodyPr>
            <a:normAutofit/>
          </a:bodyPr>
          <a:lstStyle/>
          <a:p>
            <a:r>
              <a:rPr lang="pl-PL" sz="2200" b="1" dirty="0" smtClean="0">
                <a:solidFill>
                  <a:schemeClr val="tx1"/>
                </a:solidFill>
                <a:latin typeface="Arial" pitchFamily="34" charset="0"/>
                <a:cs typeface="Arial" pitchFamily="34" charset="0"/>
              </a:rPr>
              <a:t>                 </a:t>
            </a:r>
            <a:r>
              <a:rPr lang="pl-PL" sz="2200" b="1" dirty="0" smtClean="0">
                <a:solidFill>
                  <a:schemeClr val="tx1"/>
                </a:solidFill>
                <a:latin typeface="Arial" pitchFamily="34" charset="0"/>
                <a:cs typeface="Arial" pitchFamily="34" charset="0"/>
              </a:rPr>
              <a:t>SŁOWNIK  </a:t>
            </a:r>
            <a:r>
              <a:rPr lang="pl-PL" sz="2200" b="1" dirty="0" smtClean="0">
                <a:solidFill>
                  <a:schemeClr val="tx1"/>
                </a:solidFill>
                <a:latin typeface="Arial" pitchFamily="34" charset="0"/>
                <a:cs typeface="Arial" pitchFamily="34" charset="0"/>
              </a:rPr>
              <a:t>PODSTAWOWYCH  POJĘĆ</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179512" y="2276872"/>
            <a:ext cx="8507288" cy="4325112"/>
          </a:xfrm>
        </p:spPr>
        <p:txBody>
          <a:bodyPr>
            <a:normAutofit/>
          </a:bodyPr>
          <a:lstStyle/>
          <a:p>
            <a:pPr algn="just">
              <a:buNone/>
            </a:pPr>
            <a:r>
              <a:rPr lang="pl-PL" sz="1800" b="1" dirty="0" smtClean="0">
                <a:latin typeface="Arial" pitchFamily="34" charset="0"/>
                <a:cs typeface="Arial" pitchFamily="34" charset="0"/>
              </a:rPr>
              <a:t>	PROFILAKTYKA </a:t>
            </a:r>
            <a:r>
              <a:rPr lang="pl-PL" sz="1800" b="1" dirty="0" smtClean="0">
                <a:latin typeface="Arial" pitchFamily="34" charset="0"/>
                <a:cs typeface="Arial" pitchFamily="34" charset="0"/>
              </a:rPr>
              <a:t>SPOŁECZNA </a:t>
            </a:r>
            <a:r>
              <a:rPr lang="pl-PL" sz="1400" b="1" dirty="0" smtClean="0">
                <a:latin typeface="Arial" pitchFamily="34" charset="0"/>
                <a:cs typeface="Arial" pitchFamily="34" charset="0"/>
              </a:rPr>
              <a:t>–</a:t>
            </a:r>
            <a:r>
              <a:rPr lang="pl-PL" sz="1400" dirty="0" smtClean="0">
                <a:latin typeface="Arial" pitchFamily="34" charset="0"/>
                <a:cs typeface="Arial" pitchFamily="34" charset="0"/>
              </a:rPr>
              <a:t> </a:t>
            </a:r>
            <a:r>
              <a:rPr lang="pl-PL" sz="1400" dirty="0" smtClean="0">
                <a:latin typeface="Arial" pitchFamily="34" charset="0"/>
                <a:cs typeface="Arial" pitchFamily="34" charset="0"/>
              </a:rPr>
              <a:t>ZAPOBIEGANIE </a:t>
            </a:r>
            <a:r>
              <a:rPr lang="pl-PL" sz="1400" dirty="0" smtClean="0">
                <a:latin typeface="Arial" pitchFamily="34" charset="0"/>
                <a:cs typeface="Arial" pitchFamily="34" charset="0"/>
              </a:rPr>
              <a:t>TYM WSZYSTKIM </a:t>
            </a:r>
            <a:r>
              <a:rPr lang="pl-PL" sz="1400" dirty="0" smtClean="0">
                <a:latin typeface="Arial" pitchFamily="34" charset="0"/>
                <a:cs typeface="Arial" pitchFamily="34" charset="0"/>
              </a:rPr>
              <a:t>SYTUACJOM, KTÓRE </a:t>
            </a:r>
            <a:r>
              <a:rPr lang="pl-PL" sz="1400" dirty="0" smtClean="0">
                <a:latin typeface="Arial" pitchFamily="34" charset="0"/>
                <a:cs typeface="Arial" pitchFamily="34" charset="0"/>
              </a:rPr>
              <a:t>POWODUJĄ WYŁANIANIE SIĘ POTRZEB Z </a:t>
            </a:r>
            <a:r>
              <a:rPr lang="pl-PL" sz="1400" dirty="0" smtClean="0">
                <a:latin typeface="Arial" pitchFamily="34" charset="0"/>
                <a:cs typeface="Arial" pitchFamily="34" charset="0"/>
              </a:rPr>
              <a:t>ZAKRESU </a:t>
            </a:r>
            <a:r>
              <a:rPr lang="pl-PL" sz="1400" dirty="0" smtClean="0">
                <a:latin typeface="Arial" pitchFamily="34" charset="0"/>
                <a:cs typeface="Arial" pitchFamily="34" charset="0"/>
              </a:rPr>
              <a:t>OPIEKI SPOŁECZNEJ, A </a:t>
            </a:r>
            <a:r>
              <a:rPr lang="pl-PL" sz="1400" dirty="0" smtClean="0">
                <a:latin typeface="Arial" pitchFamily="34" charset="0"/>
                <a:cs typeface="Arial" pitchFamily="34" charset="0"/>
              </a:rPr>
              <a:t>WIĘC KOMPENSACJI </a:t>
            </a:r>
            <a:r>
              <a:rPr lang="pl-PL" sz="1400" dirty="0" smtClean="0">
                <a:latin typeface="Arial" pitchFamily="34" charset="0"/>
                <a:cs typeface="Arial" pitchFamily="34" charset="0"/>
              </a:rPr>
              <a:t>SPOŁECZNEJ, A TAKŻE ZESPÓŁ </a:t>
            </a:r>
            <a:r>
              <a:rPr lang="pl-PL" sz="1400" dirty="0" smtClean="0">
                <a:latin typeface="Arial" pitchFamily="34" charset="0"/>
                <a:cs typeface="Arial" pitchFamily="34" charset="0"/>
              </a:rPr>
              <a:t>DZIAŁAŃ </a:t>
            </a:r>
            <a:r>
              <a:rPr lang="pl-PL" sz="1400" dirty="0" smtClean="0">
                <a:latin typeface="Arial" pitchFamily="34" charset="0"/>
                <a:cs typeface="Arial" pitchFamily="34" charset="0"/>
              </a:rPr>
              <a:t>O CHARAKTERZE </a:t>
            </a:r>
            <a:r>
              <a:rPr lang="pl-PL" sz="1400" dirty="0" smtClean="0">
                <a:latin typeface="Arial" pitchFamily="34" charset="0"/>
                <a:cs typeface="Arial" pitchFamily="34" charset="0"/>
              </a:rPr>
              <a:t> INFORMACYJNO-EDUKACYJNYM, </a:t>
            </a:r>
            <a:r>
              <a:rPr lang="pl-PL" sz="1400" dirty="0" smtClean="0">
                <a:latin typeface="Arial" pitchFamily="34" charset="0"/>
                <a:cs typeface="Arial" pitchFamily="34" charset="0"/>
              </a:rPr>
              <a:t>MAJĄCY </a:t>
            </a:r>
            <a:r>
              <a:rPr lang="pl-PL" sz="1400" dirty="0" smtClean="0">
                <a:latin typeface="Arial" pitchFamily="34" charset="0"/>
                <a:cs typeface="Arial" pitchFamily="34" charset="0"/>
              </a:rPr>
              <a:t>NA </a:t>
            </a:r>
            <a:r>
              <a:rPr lang="pl-PL" sz="1400" dirty="0" smtClean="0">
                <a:latin typeface="Arial" pitchFamily="34" charset="0"/>
                <a:cs typeface="Arial" pitchFamily="34" charset="0"/>
              </a:rPr>
              <a:t>CELU OCHRONĘ </a:t>
            </a:r>
            <a:r>
              <a:rPr lang="pl-PL" sz="1400" dirty="0" smtClean="0">
                <a:latin typeface="Arial" pitchFamily="34" charset="0"/>
                <a:cs typeface="Arial" pitchFamily="34" charset="0"/>
              </a:rPr>
              <a:t>DZIECI</a:t>
            </a:r>
            <a:r>
              <a:rPr lang="pl-PL" sz="1400" dirty="0">
                <a:latin typeface="Arial" pitchFamily="34" charset="0"/>
                <a:cs typeface="Arial" pitchFamily="34" charset="0"/>
              </a:rPr>
              <a:t> </a:t>
            </a:r>
            <a:r>
              <a:rPr lang="pl-PL" sz="1400" dirty="0" smtClean="0">
                <a:latin typeface="Arial" pitchFamily="34" charset="0"/>
                <a:cs typeface="Arial" pitchFamily="34" charset="0"/>
              </a:rPr>
              <a:t>PRZED </a:t>
            </a:r>
            <a:r>
              <a:rPr lang="pl-PL" sz="1400" dirty="0" smtClean="0">
                <a:latin typeface="Arial" pitchFamily="34" charset="0"/>
                <a:cs typeface="Arial" pitchFamily="34" charset="0"/>
              </a:rPr>
              <a:t>ZAGROŻENIAMI W TYM REAGOWANIE NA POJAWIAJĄCE SIĘ ZAGROŻENIA</a:t>
            </a:r>
            <a:r>
              <a:rPr lang="pl-PL" sz="1400" b="1" dirty="0" smtClean="0">
                <a:latin typeface="Arial" pitchFamily="34" charset="0"/>
                <a:cs typeface="Arial" pitchFamily="34" charset="0"/>
              </a:rPr>
              <a:t>.</a:t>
            </a:r>
          </a:p>
          <a:p>
            <a:pPr algn="just">
              <a:buNone/>
            </a:pPr>
            <a:endParaRPr lang="pl-PL" sz="1400" b="1" dirty="0" smtClean="0">
              <a:latin typeface="Arial" pitchFamily="34" charset="0"/>
              <a:cs typeface="Arial" pitchFamily="34" charset="0"/>
            </a:endParaRPr>
          </a:p>
          <a:p>
            <a:pPr algn="just">
              <a:buNone/>
            </a:pPr>
            <a:r>
              <a:rPr lang="pl-PL" sz="1800" b="1" dirty="0" smtClean="0">
                <a:latin typeface="Arial" pitchFamily="34" charset="0"/>
                <a:cs typeface="Arial" pitchFamily="34" charset="0"/>
              </a:rPr>
              <a:t>	PROFILAKTYKA </a:t>
            </a:r>
            <a:r>
              <a:rPr lang="pl-PL" sz="1800" b="1" dirty="0" smtClean="0">
                <a:latin typeface="Arial" pitchFamily="34" charset="0"/>
                <a:cs typeface="Arial" pitchFamily="34" charset="0"/>
              </a:rPr>
              <a:t>SZKOLNA </a:t>
            </a:r>
            <a:r>
              <a:rPr lang="pl-PL" sz="1800" b="1" dirty="0">
                <a:latin typeface="Arial" pitchFamily="34" charset="0"/>
                <a:cs typeface="Arial" pitchFamily="34" charset="0"/>
              </a:rPr>
              <a:t>–</a:t>
            </a:r>
            <a:r>
              <a:rPr lang="pl-PL" sz="1800" b="1" dirty="0" smtClean="0">
                <a:latin typeface="Arial" pitchFamily="34" charset="0"/>
                <a:cs typeface="Arial" pitchFamily="34" charset="0"/>
              </a:rPr>
              <a:t> </a:t>
            </a:r>
            <a:r>
              <a:rPr lang="pl-PL" sz="1400" dirty="0" smtClean="0">
                <a:latin typeface="Arial" pitchFamily="34" charset="0"/>
                <a:cs typeface="Arial" pitchFamily="34" charset="0"/>
              </a:rPr>
              <a:t>TO UMIEJĘTNE ROZPOZNAWANIE CZYNNIKÓW </a:t>
            </a:r>
            <a:r>
              <a:rPr lang="pl-PL" sz="1400" dirty="0" smtClean="0">
                <a:latin typeface="Arial" pitchFamily="34" charset="0"/>
                <a:cs typeface="Arial" pitchFamily="34" charset="0"/>
              </a:rPr>
              <a:t>RYZYKA</a:t>
            </a:r>
            <a:r>
              <a:rPr lang="pl-PL" sz="1400" dirty="0" smtClean="0">
                <a:latin typeface="Arial" pitchFamily="34" charset="0"/>
                <a:cs typeface="Arial" pitchFamily="34" charset="0"/>
              </a:rPr>
              <a:t>, HAMUJĄCYCH LUB NISZCZĄCYCH ROZWÓJ DZIECI I MŁODZIEŻY</a:t>
            </a:r>
            <a:r>
              <a:rPr lang="pl-PL" sz="1400" b="1" dirty="0" smtClean="0">
                <a:latin typeface="Arial" pitchFamily="34" charset="0"/>
                <a:cs typeface="Arial" pitchFamily="34" charset="0"/>
              </a:rPr>
              <a:t>.</a:t>
            </a:r>
          </a:p>
          <a:p>
            <a:pPr algn="just">
              <a:buNone/>
            </a:pPr>
            <a:endParaRPr lang="pl-PL" sz="1400" b="1" dirty="0" smtClean="0">
              <a:latin typeface="Arial" pitchFamily="34" charset="0"/>
              <a:cs typeface="Arial" pitchFamily="34" charset="0"/>
            </a:endParaRPr>
          </a:p>
          <a:p>
            <a:pPr algn="just">
              <a:buNone/>
            </a:pPr>
            <a:r>
              <a:rPr lang="pl-PL" sz="1600" b="1" dirty="0" smtClean="0">
                <a:latin typeface="Arial" pitchFamily="34" charset="0"/>
                <a:cs typeface="Arial" pitchFamily="34" charset="0"/>
              </a:rPr>
              <a:t>	PODSTAWĄ </a:t>
            </a:r>
            <a:r>
              <a:rPr lang="pl-PL" sz="1600" b="1" dirty="0" smtClean="0">
                <a:latin typeface="Arial" pitchFamily="34" charset="0"/>
                <a:cs typeface="Arial" pitchFamily="34" charset="0"/>
              </a:rPr>
              <a:t>WSZELKICH DZIAŁAŃ </a:t>
            </a:r>
            <a:r>
              <a:rPr lang="pl-PL" sz="1600" b="1" dirty="0" smtClean="0">
                <a:latin typeface="Arial" pitchFamily="34" charset="0"/>
                <a:cs typeface="Arial" pitchFamily="34" charset="0"/>
              </a:rPr>
              <a:t>PROFILAKTYCZNO-WYCHOWAWCZYCHSĄ </a:t>
            </a:r>
            <a:r>
              <a:rPr lang="pl-PL" sz="1600" b="1" dirty="0" smtClean="0">
                <a:latin typeface="Arial" pitchFamily="34" charset="0"/>
                <a:cs typeface="Arial" pitchFamily="34" charset="0"/>
              </a:rPr>
              <a:t>WSZELKIEGO RODZAJU CZYNNIKI CHRONIĄCE. PO </a:t>
            </a:r>
            <a:r>
              <a:rPr lang="pl-PL" sz="1600" b="1" dirty="0" smtClean="0">
                <a:latin typeface="Arial" pitchFamily="34" charset="0"/>
                <a:cs typeface="Arial" pitchFamily="34" charset="0"/>
              </a:rPr>
              <a:t>RODZINIE, </a:t>
            </a:r>
            <a:r>
              <a:rPr lang="pl-PL" sz="1600" b="1" dirty="0" smtClean="0">
                <a:latin typeface="Arial" pitchFamily="34" charset="0"/>
                <a:cs typeface="Arial" pitchFamily="34" charset="0"/>
              </a:rPr>
              <a:t>TO </a:t>
            </a:r>
            <a:r>
              <a:rPr lang="pl-PL" sz="1600" b="1" dirty="0" smtClean="0">
                <a:latin typeface="Arial" pitchFamily="34" charset="0"/>
                <a:cs typeface="Arial" pitchFamily="34" charset="0"/>
              </a:rPr>
              <a:t>SZKOŁY,</a:t>
            </a:r>
            <a:r>
              <a:rPr lang="pl-PL" sz="1600" b="1" dirty="0">
                <a:latin typeface="Arial" pitchFamily="34" charset="0"/>
                <a:cs typeface="Arial" pitchFamily="34" charset="0"/>
              </a:rPr>
              <a:t> </a:t>
            </a:r>
            <a:r>
              <a:rPr lang="pl-PL" sz="1600" b="1" dirty="0" smtClean="0">
                <a:latin typeface="Arial" pitchFamily="34" charset="0"/>
                <a:cs typeface="Arial" pitchFamily="34" charset="0"/>
              </a:rPr>
              <a:t>ZNAJĄC </a:t>
            </a:r>
            <a:r>
              <a:rPr lang="pl-PL" sz="1600" b="1" dirty="0" smtClean="0">
                <a:latin typeface="Arial" pitchFamily="34" charset="0"/>
                <a:cs typeface="Arial" pitchFamily="34" charset="0"/>
              </a:rPr>
              <a:t>WAGĘ PROBLEMU I BĘDĄC WSPÓŁODPOWIEDZIALNE ZA </a:t>
            </a:r>
            <a:r>
              <a:rPr lang="pl-PL" sz="1600" b="1" dirty="0" smtClean="0">
                <a:latin typeface="Arial" pitchFamily="34" charset="0"/>
                <a:cs typeface="Arial" pitchFamily="34" charset="0"/>
              </a:rPr>
              <a:t>PROCES WYCHOWYWANIA SPOŁECZNOŚCI UCZNIOWSKIEJ </a:t>
            </a:r>
            <a:r>
              <a:rPr lang="pl-PL" sz="1600" b="1" dirty="0" smtClean="0">
                <a:latin typeface="Arial" pitchFamily="34" charset="0"/>
                <a:cs typeface="Arial" pitchFamily="34" charset="0"/>
              </a:rPr>
              <a:t>PODEJMUJĄ </a:t>
            </a:r>
            <a:r>
              <a:rPr lang="pl-PL" sz="1600" b="1" dirty="0" smtClean="0">
                <a:latin typeface="Arial" pitchFamily="34" charset="0"/>
                <a:cs typeface="Arial" pitchFamily="34" charset="0"/>
              </a:rPr>
              <a:t>WSPÓLNIE DZIAŁANIA PROFILAKTYCZNO-WYCHOWACZE </a:t>
            </a:r>
            <a:r>
              <a:rPr lang="pl-PL" sz="1600" b="1" dirty="0" smtClean="0">
                <a:latin typeface="Arial" pitchFamily="34" charset="0"/>
                <a:cs typeface="Arial" pitchFamily="34" charset="0"/>
              </a:rPr>
              <a:t>WSPIERAJĄCE RODZICÓW.</a:t>
            </a:r>
          </a:p>
          <a:p>
            <a:pPr algn="just">
              <a:buNone/>
            </a:pPr>
            <a:endParaRPr lang="pl-PL" sz="1800" b="1" dirty="0" smtClean="0">
              <a:latin typeface="Arial" pitchFamily="34" charset="0"/>
              <a:cs typeface="Arial" pitchFamily="34" charset="0"/>
            </a:endParaRPr>
          </a:p>
          <a:p>
            <a:pPr algn="just">
              <a:buNone/>
            </a:pPr>
            <a:endParaRPr lang="pl-PL" sz="1400" b="1" dirty="0" smtClean="0">
              <a:latin typeface="Arial" pitchFamily="34" charset="0"/>
              <a:cs typeface="Arial" pitchFamily="34" charset="0"/>
            </a:endParaRPr>
          </a:p>
          <a:p>
            <a:pPr algn="just">
              <a:buNone/>
            </a:pPr>
            <a:endParaRPr lang="pl-PL" sz="1400" b="1"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2200" b="1" dirty="0" smtClean="0">
                <a:solidFill>
                  <a:schemeClr val="tx1"/>
                </a:solidFill>
                <a:latin typeface="Arial" pitchFamily="34" charset="0"/>
                <a:cs typeface="Arial" pitchFamily="34" charset="0"/>
              </a:rPr>
              <a:t>CEL </a:t>
            </a:r>
            <a:r>
              <a:rPr lang="pl-PL" sz="2200" b="1" dirty="0" smtClean="0">
                <a:solidFill>
                  <a:schemeClr val="tx1"/>
                </a:solidFill>
                <a:latin typeface="Arial" pitchFamily="34" charset="0"/>
                <a:cs typeface="Arial" pitchFamily="34" charset="0"/>
              </a:rPr>
              <a:t>OPRACOWYWANIA I WDRAŻANIA PROGRAMÓW PROFILAKTYCZNYCH</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251520" y="2249424"/>
            <a:ext cx="8435280" cy="4325112"/>
          </a:xfrm>
        </p:spPr>
        <p:txBody>
          <a:bodyPr>
            <a:normAutofit/>
          </a:bodyPr>
          <a:lstStyle/>
          <a:p>
            <a:pPr algn="ctr">
              <a:buNone/>
            </a:pPr>
            <a:r>
              <a:rPr lang="pl-PL" sz="1600" dirty="0" smtClean="0">
                <a:latin typeface="Arial" pitchFamily="34" charset="0"/>
                <a:cs typeface="Arial" pitchFamily="34" charset="0"/>
              </a:rPr>
              <a:t>PROPAGOWANIE I KSZTAŁTOWANIE PRAWIDŁOWYCH POSTAW DZIECI </a:t>
            </a:r>
            <a:r>
              <a:rPr lang="pl-PL" sz="1600" dirty="0" smtClean="0">
                <a:latin typeface="Arial" pitchFamily="34" charset="0"/>
                <a:cs typeface="Arial" pitchFamily="34" charset="0"/>
              </a:rPr>
              <a:t>                          I </a:t>
            </a:r>
            <a:r>
              <a:rPr lang="pl-PL" sz="1600" dirty="0" smtClean="0">
                <a:latin typeface="Arial" pitchFamily="34" charset="0"/>
                <a:cs typeface="Arial" pitchFamily="34" charset="0"/>
              </a:rPr>
              <a:t>MŁODZIEŻY WOBEC EUROPEIZACJI ORAZ GLOBALIZACJI ŚWIATA</a:t>
            </a:r>
          </a:p>
          <a:p>
            <a:pPr>
              <a:buNone/>
            </a:pPr>
            <a:endParaRPr lang="pl-PL" sz="1600" b="1" dirty="0">
              <a:latin typeface="Arial" pitchFamily="34" charset="0"/>
              <a:cs typeface="Arial" pitchFamily="34" charset="0"/>
            </a:endParaRPr>
          </a:p>
          <a:p>
            <a:pPr>
              <a:buFont typeface="Arial" pitchFamily="34" charset="0"/>
              <a:buChar char="•"/>
            </a:pPr>
            <a:r>
              <a:rPr lang="pl-PL" sz="1600" b="1" dirty="0" smtClean="0">
                <a:latin typeface="Arial" pitchFamily="34" charset="0"/>
                <a:cs typeface="Arial" pitchFamily="34" charset="0"/>
              </a:rPr>
              <a:t>STOSOWANIE PRZEMOCY W RODZINIE I SZKOLE</a:t>
            </a:r>
          </a:p>
          <a:p>
            <a:pPr>
              <a:buFont typeface="Arial" pitchFamily="34" charset="0"/>
              <a:buChar char="•"/>
            </a:pPr>
            <a:r>
              <a:rPr lang="pl-PL" sz="1600" b="1" dirty="0" smtClean="0">
                <a:latin typeface="Arial" pitchFamily="34" charset="0"/>
                <a:cs typeface="Arial" pitchFamily="34" charset="0"/>
              </a:rPr>
              <a:t>DEWALUACJA WARTOŚCI</a:t>
            </a:r>
          </a:p>
          <a:p>
            <a:pPr>
              <a:buFont typeface="Arial" pitchFamily="34" charset="0"/>
              <a:buChar char="•"/>
            </a:pPr>
            <a:r>
              <a:rPr lang="pl-PL" sz="1600" b="1" dirty="0" smtClean="0">
                <a:latin typeface="Arial" pitchFamily="34" charset="0"/>
                <a:cs typeface="Arial" pitchFamily="34" charset="0"/>
              </a:rPr>
              <a:t>PRZEMOC WBEC SŁABSZYCH</a:t>
            </a:r>
          </a:p>
          <a:p>
            <a:pPr>
              <a:buFont typeface="Arial" pitchFamily="34" charset="0"/>
              <a:buChar char="•"/>
            </a:pPr>
            <a:r>
              <a:rPr lang="pl-PL" sz="1600" b="1" dirty="0" smtClean="0">
                <a:latin typeface="Arial" pitchFamily="34" charset="0"/>
                <a:cs typeface="Arial" pitchFamily="34" charset="0"/>
              </a:rPr>
              <a:t>WSZECHOBECNA  AGRESJA</a:t>
            </a:r>
          </a:p>
          <a:p>
            <a:pPr>
              <a:buFont typeface="Arial" pitchFamily="34" charset="0"/>
              <a:buChar char="•"/>
            </a:pPr>
            <a:r>
              <a:rPr lang="pl-PL" sz="1600" b="1" dirty="0" smtClean="0">
                <a:latin typeface="Arial" pitchFamily="34" charset="0"/>
                <a:cs typeface="Arial" pitchFamily="34" charset="0"/>
              </a:rPr>
              <a:t>WANDALIZM</a:t>
            </a:r>
          </a:p>
          <a:p>
            <a:pPr>
              <a:buFont typeface="Arial" pitchFamily="34" charset="0"/>
              <a:buChar char="•"/>
            </a:pPr>
            <a:r>
              <a:rPr lang="pl-PL" sz="1600" b="1" dirty="0" smtClean="0">
                <a:latin typeface="Arial" pitchFamily="34" charset="0"/>
                <a:cs typeface="Arial" pitchFamily="34" charset="0"/>
              </a:rPr>
              <a:t>PEŁNY ZAKRES RÓŻNEGO RODZAJU UZALEŻNIEŃ</a:t>
            </a:r>
          </a:p>
          <a:p>
            <a:pPr>
              <a:buFont typeface="Arial" pitchFamily="34" charset="0"/>
              <a:buChar char="•"/>
            </a:pPr>
            <a:r>
              <a:rPr lang="pl-PL" sz="1600" b="1" dirty="0" smtClean="0">
                <a:latin typeface="Arial" pitchFamily="34" charset="0"/>
                <a:cs typeface="Arial" pitchFamily="34" charset="0"/>
              </a:rPr>
              <a:t>NARASTAJĄCE ZJAWISKO NISZCZENIA I DEWASTACJI MIENIA </a:t>
            </a:r>
            <a:r>
              <a:rPr lang="pl-PL" sz="1600" b="1" dirty="0" smtClean="0">
                <a:latin typeface="Arial" pitchFamily="34" charset="0"/>
                <a:cs typeface="Arial" pitchFamily="34" charset="0"/>
              </a:rPr>
              <a:t>PUBLICZNEGO,</a:t>
            </a:r>
            <a:endParaRPr lang="pl-PL" sz="1600" b="1" dirty="0" smtClean="0">
              <a:latin typeface="Arial" pitchFamily="34" charset="0"/>
              <a:cs typeface="Arial" pitchFamily="34" charset="0"/>
            </a:endParaRPr>
          </a:p>
          <a:p>
            <a:pPr>
              <a:buNone/>
            </a:pPr>
            <a:r>
              <a:rPr lang="pl-PL" sz="1600" b="1" dirty="0" smtClean="0">
                <a:latin typeface="Arial" pitchFamily="34" charset="0"/>
                <a:cs typeface="Arial" pitchFamily="34" charset="0"/>
              </a:rPr>
              <a:t>     A TAKŻE ŚRODOWISKA NATURALNEGO </a:t>
            </a:r>
          </a:p>
          <a:p>
            <a:pPr>
              <a:buFont typeface="Arial" pitchFamily="34" charset="0"/>
              <a:buChar char="•"/>
            </a:pPr>
            <a:r>
              <a:rPr lang="pl-PL" sz="1600" b="1" dirty="0" smtClean="0">
                <a:latin typeface="Arial" pitchFamily="34" charset="0"/>
                <a:cs typeface="Arial" pitchFamily="34" charset="0"/>
              </a:rPr>
              <a:t>INNE</a:t>
            </a:r>
          </a:p>
          <a:p>
            <a:pPr>
              <a:buFont typeface="Arial" pitchFamily="34" charset="0"/>
              <a:buChar char="•"/>
            </a:pPr>
            <a:endParaRPr lang="pl-PL" sz="1600" b="1" dirty="0" smtClean="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692696"/>
            <a:ext cx="8229600" cy="864096"/>
          </a:xfrm>
        </p:spPr>
        <p:txBody>
          <a:bodyPr>
            <a:normAutofit/>
          </a:bodyPr>
          <a:lstStyle/>
          <a:p>
            <a:pPr algn="ctr"/>
            <a:r>
              <a:rPr lang="pl-PL" sz="2200" b="1" dirty="0" smtClean="0">
                <a:solidFill>
                  <a:schemeClr val="tx1"/>
                </a:solidFill>
                <a:latin typeface="Arial" pitchFamily="34" charset="0"/>
                <a:cs typeface="Arial" pitchFamily="34" charset="0"/>
              </a:rPr>
              <a:t>AKTY PRAWNE I PODSTAWY PRAWNE DZIAŁAŃ PROFILAKTYCZNYCH</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67544" y="1628800"/>
            <a:ext cx="8229600" cy="5040560"/>
          </a:xfrm>
        </p:spPr>
        <p:txBody>
          <a:bodyPr>
            <a:noAutofit/>
          </a:bodyPr>
          <a:lstStyle/>
          <a:p>
            <a:r>
              <a:rPr lang="pl-PL" sz="1100" b="1" dirty="0" smtClean="0">
                <a:latin typeface="Arial" pitchFamily="34" charset="0"/>
                <a:cs typeface="Arial" pitchFamily="34" charset="0"/>
              </a:rPr>
              <a:t>Konwencja  o Prawach Dziecka (Dz. U. z 1991r. </a:t>
            </a:r>
            <a:r>
              <a:rPr lang="pl-PL" sz="1100" b="1" dirty="0" err="1" smtClean="0">
                <a:latin typeface="Arial" pitchFamily="34" charset="0"/>
                <a:cs typeface="Arial" pitchFamily="34" charset="0"/>
              </a:rPr>
              <a:t>Nr</a:t>
            </a:r>
            <a:r>
              <a:rPr lang="pl-PL" sz="1100" b="1" dirty="0" smtClean="0">
                <a:latin typeface="Arial" pitchFamily="34" charset="0"/>
                <a:cs typeface="Arial" pitchFamily="34" charset="0"/>
              </a:rPr>
              <a:t>. 120, Poz.526</a:t>
            </a:r>
          </a:p>
          <a:p>
            <a:r>
              <a:rPr lang="pl-PL" sz="1100" b="1" dirty="0" smtClean="0">
                <a:latin typeface="Arial" pitchFamily="34" charset="0"/>
                <a:cs typeface="Arial" pitchFamily="34" charset="0"/>
              </a:rPr>
              <a:t>Konstytucja Rzeczypospolitej Polskiej z dnia 02.04.1997r. (Dz.U.Nr.78 Poz.483)</a:t>
            </a:r>
          </a:p>
          <a:p>
            <a:pPr>
              <a:buFont typeface="Arial" pitchFamily="34" charset="0"/>
              <a:buChar char="•"/>
            </a:pPr>
            <a:r>
              <a:rPr lang="pl-PL" sz="1100" b="1" dirty="0" smtClean="0">
                <a:latin typeface="Arial" pitchFamily="34" charset="0"/>
                <a:cs typeface="Arial" pitchFamily="34" charset="0"/>
              </a:rPr>
              <a:t>Ustawa z dnia 07.09.1991R. O SYSTEMIE OŚWIATY (</a:t>
            </a:r>
            <a:r>
              <a:rPr lang="pl-PL" sz="1100" b="1" dirty="0" err="1" smtClean="0">
                <a:latin typeface="Arial" pitchFamily="34" charset="0"/>
                <a:cs typeface="Arial" pitchFamily="34" charset="0"/>
              </a:rPr>
              <a:t>Dz.U</a:t>
            </a:r>
            <a:r>
              <a:rPr lang="pl-PL" sz="1100" b="1" dirty="0" smtClean="0">
                <a:latin typeface="Arial" pitchFamily="34" charset="0"/>
                <a:cs typeface="Arial" pitchFamily="34" charset="0"/>
              </a:rPr>
              <a:t>. z 2004R. Nz.256 Poz.2572 z </a:t>
            </a:r>
            <a:r>
              <a:rPr lang="pl-PL" sz="1100" b="1" dirty="0" err="1" smtClean="0">
                <a:latin typeface="Arial" pitchFamily="34" charset="0"/>
                <a:cs typeface="Arial" pitchFamily="34" charset="0"/>
              </a:rPr>
              <a:t>póź.zm</a:t>
            </a:r>
            <a:r>
              <a:rPr lang="pl-PL" sz="1100" b="1" dirty="0" smtClean="0">
                <a:latin typeface="Arial" pitchFamily="34" charset="0"/>
                <a:cs typeface="Arial" pitchFamily="34" charset="0"/>
              </a:rPr>
              <a:t>.)</a:t>
            </a:r>
          </a:p>
          <a:p>
            <a:r>
              <a:rPr lang="pl-PL" sz="1100" b="1" dirty="0" smtClean="0">
                <a:latin typeface="Arial" pitchFamily="34" charset="0"/>
                <a:cs typeface="Arial" pitchFamily="34" charset="0"/>
              </a:rPr>
              <a:t>Ustawa z dnia 25 lutego 1964 r. - Kodeks rodzinny i opiekuńczy ( Dz. U. Nr 9, poz. 59,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26 października 1982r. o wychowaniu w trzeźwości  i przeciwdziałaniu alkoholizmowi (Dz. U. z 2002r. Nr 147, poz. 1231,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26 stycznia 1984 r. - Prawo prasowe ( Dz. U. Nr 5, poz. 24,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8 marca 1990r. o samorządzie gminnym (Dz. U. z 2001r. Nr 142, poz. 1591,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6 kwietnia 1990r. o Policji (Dz. U. z 2002r. Nr 7, poz. 58,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 </a:t>
            </a:r>
          </a:p>
          <a:p>
            <a:pPr lvl="0"/>
            <a:r>
              <a:rPr lang="pl-PL" sz="1100" b="1" dirty="0" smtClean="0">
                <a:latin typeface="Arial" pitchFamily="34" charset="0"/>
                <a:cs typeface="Arial" pitchFamily="34" charset="0"/>
              </a:rPr>
              <a:t>Ustawa z dnia 6 czerwca 1997r. - Kodeks karny (Dz. U. Nr 88, poz. 553,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 </a:t>
            </a:r>
          </a:p>
          <a:p>
            <a:pPr lvl="0"/>
            <a:r>
              <a:rPr lang="pl-PL" sz="1100" b="1" dirty="0" smtClean="0">
                <a:latin typeface="Arial" pitchFamily="34" charset="0"/>
                <a:cs typeface="Arial" pitchFamily="34" charset="0"/>
              </a:rPr>
              <a:t>Ustawa z dnia 5 czerwca 1998r. o samorządzie powiatowym (Dz. U. z 2001r. Nr 142, poz. 1592,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24 kwietnia 2003 r. o działalności pożytku publicznego i o wolontariacie (Dz. U. Nr 96, poz. 873, </a:t>
            </a:r>
          </a:p>
          <a:p>
            <a:pPr lvl="0"/>
            <a:r>
              <a:rPr lang="pl-PL" sz="1100" b="1" dirty="0" smtClean="0">
                <a:latin typeface="Arial" pitchFamily="34" charset="0"/>
                <a:cs typeface="Arial" pitchFamily="34" charset="0"/>
              </a:rPr>
              <a:t>Ustawa z dnia 12 marca 2004r. o pomocy społecznej (Dz. U. Nr 64, poz. 593, z </a:t>
            </a:r>
            <a:r>
              <a:rPr lang="pl-PL" sz="1100" b="1" dirty="0" err="1" smtClean="0">
                <a:latin typeface="Arial" pitchFamily="34" charset="0"/>
                <a:cs typeface="Arial" pitchFamily="34" charset="0"/>
              </a:rPr>
              <a:t>późn</a:t>
            </a:r>
            <a:r>
              <a:rPr lang="pl-PL" sz="1100" b="1" dirty="0" smtClean="0">
                <a:latin typeface="Arial" pitchFamily="34" charset="0"/>
                <a:cs typeface="Arial" pitchFamily="34" charset="0"/>
              </a:rPr>
              <a:t>. zm.)</a:t>
            </a:r>
          </a:p>
          <a:p>
            <a:pPr lvl="0"/>
            <a:r>
              <a:rPr lang="pl-PL" sz="1100" b="1" dirty="0" smtClean="0">
                <a:latin typeface="Arial" pitchFamily="34" charset="0"/>
                <a:cs typeface="Arial" pitchFamily="34" charset="0"/>
              </a:rPr>
              <a:t>Ustawa  z dnia 29 lipca 2005 r. o przeciwdziałaniu narkomanii ( Dz. U. Nr 179, poz. 1485)</a:t>
            </a:r>
          </a:p>
          <a:p>
            <a:r>
              <a:rPr lang="pl-PL" sz="1100" b="1" dirty="0" smtClean="0">
                <a:latin typeface="Arial" pitchFamily="34" charset="0"/>
                <a:cs typeface="Arial" pitchFamily="34" charset="0"/>
              </a:rPr>
              <a:t>Ustawa z dnia 29 lipca 2005r. o przeciwdziałaniu przemocy w rodzinie (Dz. U.  Nr 180, poz. 1493)</a:t>
            </a:r>
          </a:p>
          <a:p>
            <a:pPr>
              <a:buNone/>
            </a:pPr>
            <a:endParaRPr lang="pl-PL" sz="1100" b="1" dirty="0">
              <a:latin typeface="Arial" pitchFamily="34" charset="0"/>
              <a:cs typeface="Arial" pitchFamily="34" charset="0"/>
            </a:endParaRPr>
          </a:p>
          <a:p>
            <a:pPr>
              <a:buNone/>
            </a:pPr>
            <a:r>
              <a:rPr lang="pl-PL" sz="1100" b="1" dirty="0" smtClean="0">
                <a:latin typeface="Arial" pitchFamily="34" charset="0"/>
                <a:cs typeface="Arial" pitchFamily="34" charset="0"/>
              </a:rPr>
              <a:t>Program  </a:t>
            </a:r>
            <a:r>
              <a:rPr lang="pl-PL" sz="1100" b="1" dirty="0" smtClean="0">
                <a:latin typeface="Arial" pitchFamily="34" charset="0"/>
                <a:cs typeface="Arial" pitchFamily="34" charset="0"/>
              </a:rPr>
              <a:t>jest kompatybilny z następującymi Programami: </a:t>
            </a:r>
            <a:endParaRPr lang="pl-PL" sz="1100" b="1" dirty="0" smtClean="0">
              <a:latin typeface="Arial" pitchFamily="34" charset="0"/>
              <a:cs typeface="Arial" pitchFamily="34" charset="0"/>
            </a:endParaRPr>
          </a:p>
          <a:p>
            <a:r>
              <a:rPr lang="pl-PL" sz="1100" b="1" dirty="0" smtClean="0">
                <a:latin typeface="Arial" pitchFamily="34" charset="0"/>
                <a:cs typeface="Arial" pitchFamily="34" charset="0"/>
              </a:rPr>
              <a:t>Strategią </a:t>
            </a:r>
            <a:r>
              <a:rPr lang="pl-PL" sz="1100" b="1" dirty="0" smtClean="0">
                <a:latin typeface="Arial" pitchFamily="34" charset="0"/>
                <a:cs typeface="Arial" pitchFamily="34" charset="0"/>
              </a:rPr>
              <a:t>Polityki Społecznej </a:t>
            </a:r>
            <a:r>
              <a:rPr lang="pl-PL" sz="1100" b="1" dirty="0" smtClean="0">
                <a:latin typeface="Arial" pitchFamily="34" charset="0"/>
                <a:cs typeface="Arial" pitchFamily="34" charset="0"/>
              </a:rPr>
              <a:t>2007–2013</a:t>
            </a:r>
            <a:endParaRPr lang="pl-PL" sz="1100" b="1" dirty="0" smtClean="0">
              <a:latin typeface="Arial" pitchFamily="34" charset="0"/>
              <a:cs typeface="Arial" pitchFamily="34" charset="0"/>
            </a:endParaRPr>
          </a:p>
          <a:p>
            <a:pPr lvl="0"/>
            <a:r>
              <a:rPr lang="pl-PL" sz="1100" b="1" dirty="0" smtClean="0">
                <a:latin typeface="Arial" pitchFamily="34" charset="0"/>
                <a:cs typeface="Arial" pitchFamily="34" charset="0"/>
              </a:rPr>
              <a:t>Krajowym Programem Działań na Rzecz Kobiet </a:t>
            </a:r>
          </a:p>
          <a:p>
            <a:pPr lvl="0"/>
            <a:r>
              <a:rPr lang="pl-PL" sz="1100" b="1" dirty="0" smtClean="0">
                <a:latin typeface="Arial" pitchFamily="34" charset="0"/>
                <a:cs typeface="Arial" pitchFamily="34" charset="0"/>
              </a:rPr>
              <a:t>Programem Zapobiegania Niedostosowaniu Społecznemu i Przestępczości wśród Dzieci i Młodzieży</a:t>
            </a:r>
          </a:p>
          <a:p>
            <a:pPr lvl="0"/>
            <a:r>
              <a:rPr lang="pl-PL" sz="1100" b="1" dirty="0" smtClean="0">
                <a:latin typeface="Arial" pitchFamily="34" charset="0"/>
                <a:cs typeface="Arial" pitchFamily="34" charset="0"/>
              </a:rPr>
              <a:t>Narodowym Planem Działań na Rzecz Dzieci</a:t>
            </a:r>
          </a:p>
          <a:p>
            <a:pPr lvl="0"/>
            <a:r>
              <a:rPr lang="pl-PL" sz="1100" b="1" dirty="0" smtClean="0">
                <a:latin typeface="Arial" pitchFamily="34" charset="0"/>
                <a:cs typeface="Arial" pitchFamily="34" charset="0"/>
              </a:rPr>
              <a:t>Narodowym Programem Profilaktyki i Rozwiązywania Problemów </a:t>
            </a:r>
            <a:r>
              <a:rPr lang="pl-PL" sz="1100" b="1" dirty="0" smtClean="0">
                <a:latin typeface="Arial" pitchFamily="34" charset="0"/>
                <a:cs typeface="Arial" pitchFamily="34" charset="0"/>
              </a:rPr>
              <a:t>Alkoholowych</a:t>
            </a:r>
          </a:p>
          <a:p>
            <a:pPr lvl="0"/>
            <a:r>
              <a:rPr lang="pl-PL" sz="1100" b="1" dirty="0" smtClean="0">
                <a:latin typeface="Arial" pitchFamily="34" charset="0"/>
                <a:cs typeface="Arial" pitchFamily="34" charset="0"/>
              </a:rPr>
              <a:t>Krajowym </a:t>
            </a:r>
            <a:r>
              <a:rPr lang="pl-PL" sz="1100" b="1" dirty="0" smtClean="0">
                <a:latin typeface="Arial" pitchFamily="34" charset="0"/>
                <a:cs typeface="Arial" pitchFamily="34" charset="0"/>
              </a:rPr>
              <a:t>Programem Przeciwdziałania Przemocy w Rodzinie na lata </a:t>
            </a:r>
            <a:r>
              <a:rPr lang="pl-PL" sz="1100" b="1" dirty="0" smtClean="0">
                <a:latin typeface="Arial" pitchFamily="34" charset="0"/>
                <a:cs typeface="Arial" pitchFamily="34" charset="0"/>
              </a:rPr>
              <a:t>2007–2013</a:t>
            </a:r>
            <a:endParaRPr lang="pl-PL" sz="1100" b="1" dirty="0" smtClean="0">
              <a:latin typeface="Arial" pitchFamily="34" charset="0"/>
              <a:cs typeface="Arial" pitchFamily="34" charset="0"/>
            </a:endParaRPr>
          </a:p>
          <a:p>
            <a:pPr lvl="0">
              <a:buNone/>
            </a:pPr>
            <a:endParaRPr lang="pl-PL" sz="1100" dirty="0" smtClean="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1412776"/>
            <a:ext cx="8229600" cy="706760"/>
          </a:xfrm>
        </p:spPr>
        <p:txBody>
          <a:bodyPr>
            <a:noAutofit/>
          </a:bodyPr>
          <a:lstStyle/>
          <a:p>
            <a:pPr algn="ctr"/>
            <a:r>
              <a:rPr lang="pl-PL" sz="2200" b="1" dirty="0" smtClean="0">
                <a:solidFill>
                  <a:schemeClr val="tx1"/>
                </a:solidFill>
                <a:latin typeface="Arial" pitchFamily="34" charset="0"/>
                <a:cs typeface="Arial" pitchFamily="34" charset="0"/>
              </a:rPr>
              <a:t>PRZEMOC JEST ZJAWISKIEM POWSZECHNYM</a:t>
            </a:r>
            <a:r>
              <a:rPr lang="pl-PL" sz="2000" b="1" dirty="0" smtClean="0">
                <a:solidFill>
                  <a:schemeClr val="tx1"/>
                </a:solidFill>
                <a:latin typeface="Arial" pitchFamily="34" charset="0"/>
                <a:cs typeface="Arial" pitchFamily="34" charset="0"/>
              </a:rPr>
              <a:t/>
            </a:r>
            <a:br>
              <a:rPr lang="pl-PL" sz="2000" b="1" dirty="0" smtClean="0">
                <a:solidFill>
                  <a:schemeClr val="tx1"/>
                </a:solidFill>
                <a:latin typeface="Arial" pitchFamily="34" charset="0"/>
                <a:cs typeface="Arial" pitchFamily="34" charset="0"/>
              </a:rPr>
            </a:br>
            <a:r>
              <a:rPr lang="pl-PL" sz="2000" b="1" dirty="0">
                <a:solidFill>
                  <a:schemeClr val="tx1"/>
                </a:solidFill>
                <a:latin typeface="Arial" pitchFamily="34" charset="0"/>
                <a:cs typeface="Arial" pitchFamily="34" charset="0"/>
              </a:rPr>
              <a:t/>
            </a:r>
            <a:br>
              <a:rPr lang="pl-PL" sz="2000" b="1" dirty="0">
                <a:solidFill>
                  <a:schemeClr val="tx1"/>
                </a:solidFill>
                <a:latin typeface="Arial" pitchFamily="34" charset="0"/>
                <a:cs typeface="Arial" pitchFamily="34" charset="0"/>
              </a:rPr>
            </a:br>
            <a:r>
              <a:rPr lang="pl-PL" sz="2000" b="1" dirty="0">
                <a:solidFill>
                  <a:schemeClr val="tx1"/>
                </a:solidFill>
                <a:latin typeface="Arial" pitchFamily="34" charset="0"/>
                <a:cs typeface="Arial" pitchFamily="34" charset="0"/>
              </a:rPr>
              <a:t/>
            </a:r>
            <a:br>
              <a:rPr lang="pl-PL" sz="2000" b="1" dirty="0">
                <a:solidFill>
                  <a:schemeClr val="tx1"/>
                </a:solidFill>
                <a:latin typeface="Arial" pitchFamily="34" charset="0"/>
                <a:cs typeface="Arial" pitchFamily="34" charset="0"/>
              </a:rPr>
            </a:br>
            <a:r>
              <a:rPr lang="pl-PL" sz="2000" b="1" dirty="0" smtClean="0">
                <a:solidFill>
                  <a:schemeClr val="tx1"/>
                </a:solidFill>
                <a:latin typeface="Arial" pitchFamily="34" charset="0"/>
                <a:cs typeface="Arial" pitchFamily="34" charset="0"/>
              </a:rPr>
              <a:t/>
            </a:r>
            <a:br>
              <a:rPr lang="pl-PL" sz="2000" b="1" dirty="0" smtClean="0">
                <a:solidFill>
                  <a:schemeClr val="tx1"/>
                </a:solidFill>
                <a:latin typeface="Arial" pitchFamily="34" charset="0"/>
                <a:cs typeface="Arial" pitchFamily="34" charset="0"/>
              </a:rPr>
            </a:br>
            <a:endParaRPr lang="pl-PL" sz="20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57200" y="1844824"/>
            <a:ext cx="8229600" cy="4729712"/>
          </a:xfrm>
        </p:spPr>
        <p:txBody>
          <a:bodyPr>
            <a:normAutofit/>
          </a:bodyPr>
          <a:lstStyle/>
          <a:p>
            <a:pPr marL="109728" indent="0">
              <a:buNone/>
            </a:pPr>
            <a:r>
              <a:rPr lang="pl-PL" sz="1600" b="1" dirty="0" smtClean="0">
                <a:latin typeface="Arial" pitchFamily="34" charset="0"/>
                <a:cs typeface="Arial" pitchFamily="34" charset="0"/>
              </a:rPr>
              <a:t>CZYNNIKI SPRZYJAJĄCE PRZEMOCY I AGRESJI W RODZINIE:</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PROBLEM </a:t>
            </a:r>
            <a:r>
              <a:rPr lang="pl-PL" sz="1400" b="1" dirty="0" smtClean="0">
                <a:latin typeface="Arial" pitchFamily="34" charset="0"/>
                <a:cs typeface="Arial" pitchFamily="34" charset="0"/>
              </a:rPr>
              <a:t>STOSOWANIA PRZEMOCY I AGRESJI W RODZINIE STARY JAK ŚWIAT</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PRZEMOC W STRONĘ NAJSŁABSZYCH: DZIECI - KOBIET - OSÓB STARSZYCH</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OGÓLNY KRYZYS WARTOŚCI I UPADEK AUTORYTETÓW</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NARASTAJĄCE ZJAWISKO ROZPADU WIĘZI RODZINNNYCH</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STANY FRUSTRACJI SPOWODOWANE: BEZROBOCIEM, BIEDĄ, WYKLUCZENIEM</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POZOSTAWIANIE DZIECI I MŁODZIEŻY Z WŁASNYMI PROBLEMAMI</a:t>
            </a:r>
          </a:p>
          <a:p>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NEGATYWNE PRZEKAZY PŁYNĄCE Z MASOWYCH ŚRODKÓW PRZEKAZU</a:t>
            </a:r>
          </a:p>
          <a:p>
            <a:pPr>
              <a:buNone/>
            </a:pPr>
            <a:endParaRPr lang="pl-PL" sz="1400" b="1" dirty="0" smtClean="0">
              <a:latin typeface="Arial" pitchFamily="34" charset="0"/>
              <a:cs typeface="Arial" pitchFamily="34" charset="0"/>
            </a:endParaRPr>
          </a:p>
          <a:p>
            <a:r>
              <a:rPr lang="pl-PL" sz="1400" b="1" dirty="0" smtClean="0">
                <a:latin typeface="Arial" pitchFamily="34" charset="0"/>
                <a:cs typeface="Arial" pitchFamily="34" charset="0"/>
              </a:rPr>
              <a:t>INNE</a:t>
            </a:r>
            <a:endParaRPr lang="pl-PL" sz="1400" b="1"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836712"/>
            <a:ext cx="8229600" cy="1066800"/>
          </a:xfrm>
        </p:spPr>
        <p:txBody>
          <a:bodyPr>
            <a:normAutofit/>
          </a:bodyPr>
          <a:lstStyle/>
          <a:p>
            <a:r>
              <a:rPr lang="pl-PL" sz="2000" b="1" dirty="0" smtClean="0">
                <a:solidFill>
                  <a:schemeClr val="tx1"/>
                </a:solidFill>
                <a:latin typeface="Arial" pitchFamily="34" charset="0"/>
                <a:cs typeface="Arial" pitchFamily="34" charset="0"/>
              </a:rPr>
              <a:t>JAKIE </a:t>
            </a:r>
            <a:r>
              <a:rPr lang="pl-PL" sz="2000" b="1" dirty="0" smtClean="0">
                <a:solidFill>
                  <a:schemeClr val="tx1"/>
                </a:solidFill>
                <a:latin typeface="Arial" pitchFamily="34" charset="0"/>
                <a:cs typeface="Arial" pitchFamily="34" charset="0"/>
              </a:rPr>
              <a:t>POZYTYWNE ZACHOWANIA CHRONIĄ DZIECI I MŁODZIEŻ</a:t>
            </a:r>
            <a:endParaRPr lang="pl-PL" sz="20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539552" y="2276872"/>
            <a:ext cx="8147248" cy="4297664"/>
          </a:xfrm>
        </p:spPr>
        <p:txBody>
          <a:bodyPr>
            <a:normAutofit/>
          </a:bodyPr>
          <a:lstStyle/>
          <a:p>
            <a:r>
              <a:rPr lang="pl-PL" sz="1400" b="1" dirty="0" smtClean="0">
                <a:latin typeface="Arial" pitchFamily="34" charset="0"/>
                <a:cs typeface="Arial" pitchFamily="34" charset="0"/>
              </a:rPr>
              <a:t>FUNKCJONOWANIE W NORMALNEJ RODZINIE</a:t>
            </a:r>
          </a:p>
          <a:p>
            <a:r>
              <a:rPr lang="pl-PL" sz="1400" b="1" dirty="0" smtClean="0">
                <a:latin typeface="Arial" pitchFamily="34" charset="0"/>
                <a:cs typeface="Arial" pitchFamily="34" charset="0"/>
              </a:rPr>
              <a:t>MOCNE WIĘZI EMOCJONALNE Z RODZICAMI</a:t>
            </a:r>
          </a:p>
          <a:p>
            <a:r>
              <a:rPr lang="pl-PL" sz="1400" b="1" dirty="0" smtClean="0">
                <a:latin typeface="Arial" pitchFamily="34" charset="0"/>
                <a:cs typeface="Arial" pitchFamily="34" charset="0"/>
              </a:rPr>
              <a:t>SYSTEMATYCZNA NAUKA W SZKOLE JEST PRIORYTETEM</a:t>
            </a:r>
          </a:p>
          <a:p>
            <a:r>
              <a:rPr lang="pl-PL" sz="1400" b="1" dirty="0" smtClean="0">
                <a:latin typeface="Arial" pitchFamily="34" charset="0"/>
                <a:cs typeface="Arial" pitchFamily="34" charset="0"/>
              </a:rPr>
              <a:t>PRZESTRZEGANIE PRAWA, PRZYJĘTYCH ZWYCZAJOWO NORM, WARTOŚCI</a:t>
            </a:r>
          </a:p>
          <a:p>
            <a:pPr>
              <a:buNone/>
            </a:pPr>
            <a:r>
              <a:rPr lang="pl-PL" sz="1400" b="1" dirty="0" smtClean="0">
                <a:latin typeface="Arial" pitchFamily="34" charset="0"/>
                <a:cs typeface="Arial" pitchFamily="34" charset="0"/>
              </a:rPr>
              <a:t>     I AUTORYTETÓW PUBLICZNYCH</a:t>
            </a:r>
          </a:p>
          <a:p>
            <a:pPr>
              <a:buFont typeface="Arial" pitchFamily="34" charset="0"/>
              <a:buChar char="•"/>
            </a:pPr>
            <a:r>
              <a:rPr lang="pl-PL" sz="1400" b="1" dirty="0" smtClean="0">
                <a:latin typeface="Arial" pitchFamily="34" charset="0"/>
                <a:cs typeface="Arial" pitchFamily="34" charset="0"/>
              </a:rPr>
              <a:t>PRACA SPOŁECZNA W RÓŻNYCH FORMACH I WOLONTARIACIE</a:t>
            </a:r>
          </a:p>
          <a:p>
            <a:pPr>
              <a:buNone/>
            </a:pPr>
            <a:endParaRPr lang="pl-PL" sz="1400" b="1" dirty="0" smtClean="0">
              <a:latin typeface="Arial" pitchFamily="34" charset="0"/>
              <a:cs typeface="Arial" pitchFamily="34" charset="0"/>
            </a:endParaRPr>
          </a:p>
          <a:p>
            <a:pPr>
              <a:buNone/>
            </a:pPr>
            <a:r>
              <a:rPr lang="pl-PL" sz="1400" b="1" dirty="0" smtClean="0">
                <a:latin typeface="Arial" pitchFamily="34" charset="0"/>
                <a:cs typeface="Arial" pitchFamily="34" charset="0"/>
              </a:rPr>
              <a:t>NEGATYWY </a:t>
            </a:r>
            <a:r>
              <a:rPr lang="pl-PL" sz="1400" b="1" dirty="0" smtClean="0">
                <a:latin typeface="Arial" pitchFamily="34" charset="0"/>
                <a:cs typeface="Arial" pitchFamily="34" charset="0"/>
              </a:rPr>
              <a:t>W ZACHOWANIACH DZIECI I MŁODZIEŻY</a:t>
            </a:r>
          </a:p>
          <a:p>
            <a:pPr>
              <a:buFont typeface="Arial" pitchFamily="34" charset="0"/>
              <a:buChar char="•"/>
            </a:pPr>
            <a:r>
              <a:rPr lang="pl-PL" sz="1400" b="1" dirty="0" smtClean="0">
                <a:latin typeface="Arial" pitchFamily="34" charset="0"/>
                <a:cs typeface="Arial" pitchFamily="34" charset="0"/>
              </a:rPr>
              <a:t>NISKA  SAMOOCENA ,NIEDOJRZAŁOŚĆ EMOCJONALNA</a:t>
            </a:r>
          </a:p>
          <a:p>
            <a:pPr>
              <a:buFont typeface="Arial" pitchFamily="34" charset="0"/>
              <a:buChar char="•"/>
            </a:pPr>
            <a:r>
              <a:rPr lang="pl-PL" sz="1400" b="1" dirty="0" smtClean="0">
                <a:latin typeface="Arial" pitchFamily="34" charset="0"/>
                <a:cs typeface="Arial" pitchFamily="34" charset="0"/>
              </a:rPr>
              <a:t>WYSOKI POZIOM LĘKU I NIEPOKOJU WYWOŁANY STOSOWANIEM PRZEMOCY</a:t>
            </a:r>
          </a:p>
          <a:p>
            <a:pPr>
              <a:buFont typeface="Arial" pitchFamily="34" charset="0"/>
              <a:buChar char="•"/>
            </a:pPr>
            <a:r>
              <a:rPr lang="pl-PL" sz="1400" b="1" dirty="0" smtClean="0">
                <a:latin typeface="Arial" pitchFamily="34" charset="0"/>
                <a:cs typeface="Arial" pitchFamily="34" charset="0"/>
              </a:rPr>
              <a:t>NISKI POZIOM KONTROLI WEWNĘTRZNEJ</a:t>
            </a:r>
            <a:r>
              <a:rPr lang="pl-PL" sz="1400" b="1" dirty="0" smtClean="0">
                <a:latin typeface="Arial" pitchFamily="34" charset="0"/>
                <a:cs typeface="Arial" pitchFamily="34" charset="0"/>
              </a:rPr>
              <a:t>, NIEREALISTYCZNE </a:t>
            </a:r>
            <a:r>
              <a:rPr lang="pl-PL" sz="1400" b="1" dirty="0" smtClean="0">
                <a:latin typeface="Arial" pitchFamily="34" charset="0"/>
                <a:cs typeface="Arial" pitchFamily="34" charset="0"/>
              </a:rPr>
              <a:t>OCZEKIWANIA WOBEC SIEBIE I OTOCZENIA</a:t>
            </a:r>
          </a:p>
          <a:p>
            <a:pPr>
              <a:buFont typeface="Arial" pitchFamily="34" charset="0"/>
              <a:buChar char="•"/>
            </a:pPr>
            <a:r>
              <a:rPr lang="pl-PL" sz="1400" b="1" dirty="0" smtClean="0">
                <a:latin typeface="Arial" pitchFamily="34" charset="0"/>
                <a:cs typeface="Arial" pitchFamily="34" charset="0"/>
              </a:rPr>
              <a:t>BRAK ZAINTERESOWANIA NAUKĄ W SZKOLE</a:t>
            </a:r>
          </a:p>
          <a:p>
            <a:pPr>
              <a:buFont typeface="Arial" pitchFamily="34" charset="0"/>
              <a:buChar char="•"/>
            </a:pPr>
            <a:r>
              <a:rPr lang="pl-PL" sz="1400" b="1" dirty="0" smtClean="0">
                <a:latin typeface="Arial" pitchFamily="34" charset="0"/>
                <a:cs typeface="Arial" pitchFamily="34" charset="0"/>
              </a:rPr>
              <a:t>ZABURZENIA WIĘZI Z RODZICAMI, RÓŻNE FORMY FUNKCJONOWANIA RODZINY</a:t>
            </a:r>
          </a:p>
          <a:p>
            <a:pPr>
              <a:buFont typeface="Arial" pitchFamily="34" charset="0"/>
              <a:buChar char="•"/>
            </a:pPr>
            <a:r>
              <a:rPr lang="pl-PL" sz="1400" b="1" dirty="0" smtClean="0">
                <a:latin typeface="Arial" pitchFamily="34" charset="0"/>
                <a:cs typeface="Arial" pitchFamily="34" charset="0"/>
              </a:rPr>
              <a:t>INNE</a:t>
            </a:r>
          </a:p>
          <a:p>
            <a:pPr>
              <a:buFont typeface="Arial" pitchFamily="34" charset="0"/>
              <a:buChar char="•"/>
            </a:pPr>
            <a:endParaRPr lang="pl-PL" sz="1400" b="1"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836712"/>
            <a:ext cx="8229600" cy="1066800"/>
          </a:xfrm>
        </p:spPr>
        <p:txBody>
          <a:bodyPr>
            <a:normAutofit/>
          </a:bodyPr>
          <a:lstStyle/>
          <a:p>
            <a:r>
              <a:rPr lang="pl-PL" sz="2200" b="1" dirty="0" smtClean="0">
                <a:solidFill>
                  <a:schemeClr val="tx1"/>
                </a:solidFill>
                <a:latin typeface="Arial" pitchFamily="34" charset="0"/>
                <a:cs typeface="Arial" pitchFamily="34" charset="0"/>
              </a:rPr>
              <a:t>                      KRYTERIA DZIAŁAŃ </a:t>
            </a:r>
            <a:r>
              <a:rPr lang="pl-PL" sz="2200" b="1" dirty="0" smtClean="0">
                <a:solidFill>
                  <a:schemeClr val="tx1"/>
                </a:solidFill>
                <a:latin typeface="Arial" pitchFamily="34" charset="0"/>
                <a:cs typeface="Arial" pitchFamily="34" charset="0"/>
              </a:rPr>
              <a:t>PROFILAKTYCZNYCH</a:t>
            </a:r>
            <a:endParaRPr lang="pl-PL" sz="22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251520" y="1916832"/>
            <a:ext cx="8435280" cy="4325112"/>
          </a:xfrm>
        </p:spPr>
        <p:txBody>
          <a:bodyPr>
            <a:normAutofit/>
          </a:bodyPr>
          <a:lstStyle/>
          <a:p>
            <a:r>
              <a:rPr lang="pl-PL" sz="1400" dirty="0" smtClean="0">
                <a:latin typeface="Arial" pitchFamily="34" charset="0"/>
                <a:cs typeface="Arial" pitchFamily="34" charset="0"/>
              </a:rPr>
              <a:t>PRZYGOTOWANE MERYTORYCZNIE I PROFESJONALNIE POD </a:t>
            </a:r>
            <a:r>
              <a:rPr lang="pl-PL" sz="1400" dirty="0" smtClean="0">
                <a:latin typeface="Arial" pitchFamily="34" charset="0"/>
                <a:cs typeface="Arial" pitchFamily="34" charset="0"/>
              </a:rPr>
              <a:t>WZGLĘDEM PRZEKAZYWANYCH </a:t>
            </a:r>
            <a:r>
              <a:rPr lang="pl-PL" sz="1400" dirty="0" smtClean="0">
                <a:latin typeface="Arial" pitchFamily="34" charset="0"/>
                <a:cs typeface="Arial" pitchFamily="34" charset="0"/>
              </a:rPr>
              <a:t>INFORMACJI</a:t>
            </a:r>
          </a:p>
          <a:p>
            <a:r>
              <a:rPr lang="pl-PL" sz="1400" dirty="0" smtClean="0">
                <a:latin typeface="Arial" pitchFamily="34" charset="0"/>
                <a:cs typeface="Arial" pitchFamily="34" charset="0"/>
              </a:rPr>
              <a:t>DOSTOSOWANE DO POZIOMU ROZWOJU DZIECKA W ZAKRESIE </a:t>
            </a:r>
            <a:r>
              <a:rPr lang="pl-PL" sz="1400" dirty="0" smtClean="0">
                <a:latin typeface="Arial" pitchFamily="34" charset="0"/>
                <a:cs typeface="Arial" pitchFamily="34" charset="0"/>
              </a:rPr>
              <a:t>INFORMACYJNO-EDUKACYJNYM </a:t>
            </a:r>
            <a:r>
              <a:rPr lang="pl-PL" sz="1400" dirty="0" smtClean="0">
                <a:latin typeface="Arial" pitchFamily="34" charset="0"/>
                <a:cs typeface="Arial" pitchFamily="34" charset="0"/>
              </a:rPr>
              <a:t>I PROJEKTOWANYCH </a:t>
            </a:r>
            <a:r>
              <a:rPr lang="pl-PL" sz="1400" dirty="0" smtClean="0">
                <a:latin typeface="Arial" pitchFamily="34" charset="0"/>
                <a:cs typeface="Arial" pitchFamily="34" charset="0"/>
              </a:rPr>
              <a:t>ĆWICZEŃ/ZAJĘĆ</a:t>
            </a:r>
            <a:endParaRPr lang="pl-PL" sz="1400" dirty="0" smtClean="0">
              <a:latin typeface="Arial" pitchFamily="34" charset="0"/>
              <a:cs typeface="Arial" pitchFamily="34" charset="0"/>
            </a:endParaRPr>
          </a:p>
          <a:p>
            <a:pPr>
              <a:buFont typeface="Arial" pitchFamily="34" charset="0"/>
              <a:buChar char="•"/>
            </a:pPr>
            <a:r>
              <a:rPr lang="pl-PL" sz="1400" dirty="0" smtClean="0">
                <a:latin typeface="Arial" pitchFamily="34" charset="0"/>
                <a:cs typeface="Arial" pitchFamily="34" charset="0"/>
              </a:rPr>
              <a:t>MERYTORYCZNE, </a:t>
            </a:r>
            <a:r>
              <a:rPr lang="pl-PL" sz="1400" dirty="0" smtClean="0">
                <a:latin typeface="Arial" pitchFamily="34" charset="0"/>
                <a:cs typeface="Arial" pitchFamily="34" charset="0"/>
              </a:rPr>
              <a:t>RZECZOWE, BEZ ODWOŁYWANIA SIĘ DO EMOCJI I </a:t>
            </a:r>
            <a:r>
              <a:rPr lang="pl-PL" sz="1400" dirty="0" smtClean="0">
                <a:latin typeface="Arial" pitchFamily="34" charset="0"/>
                <a:cs typeface="Arial" pitchFamily="34" charset="0"/>
              </a:rPr>
              <a:t>UCZUĆ, </a:t>
            </a:r>
            <a:r>
              <a:rPr lang="pl-PL" sz="1400" dirty="0" smtClean="0">
                <a:latin typeface="Arial" pitchFamily="34" charset="0"/>
                <a:cs typeface="Arial" pitchFamily="34" charset="0"/>
              </a:rPr>
              <a:t>TAKICH </a:t>
            </a:r>
            <a:r>
              <a:rPr lang="pl-PL" sz="1400" dirty="0" smtClean="0">
                <a:latin typeface="Arial" pitchFamily="34" charset="0"/>
                <a:cs typeface="Arial" pitchFamily="34" charset="0"/>
              </a:rPr>
              <a:t>JAK </a:t>
            </a:r>
            <a:r>
              <a:rPr lang="pl-PL" sz="1400" dirty="0" smtClean="0">
                <a:latin typeface="Arial" pitchFamily="34" charset="0"/>
                <a:cs typeface="Arial" pitchFamily="34" charset="0"/>
              </a:rPr>
              <a:t>STRACH, POCZUCIE WINY CZY TEŻ ROZBUDZANIA CIEKAWOŚCI</a:t>
            </a:r>
          </a:p>
          <a:p>
            <a:pPr>
              <a:buFont typeface="Arial" pitchFamily="34" charset="0"/>
              <a:buChar char="•"/>
            </a:pPr>
            <a:r>
              <a:rPr lang="pl-PL" sz="1400" dirty="0" smtClean="0">
                <a:latin typeface="Arial" pitchFamily="34" charset="0"/>
                <a:cs typeface="Arial" pitchFamily="34" charset="0"/>
              </a:rPr>
              <a:t>DOSTOSOWANE DO POZIOMU WIEDZY DZIECI I MŁODZIEŻY BEZ </a:t>
            </a:r>
            <a:r>
              <a:rPr lang="pl-PL" sz="1400" dirty="0" smtClean="0">
                <a:latin typeface="Arial" pitchFamily="34" charset="0"/>
                <a:cs typeface="Arial" pitchFamily="34" charset="0"/>
              </a:rPr>
              <a:t>PODAWANIA SZCZEGÓŁÓW</a:t>
            </a:r>
            <a:r>
              <a:rPr lang="pl-PL" sz="1400" dirty="0" smtClean="0">
                <a:latin typeface="Arial" pitchFamily="34" charset="0"/>
                <a:cs typeface="Arial" pitchFamily="34" charset="0"/>
              </a:rPr>
              <a:t>, KTÓRE MOGŁYBY STANOWIĆ INSTRUKTAŻ </a:t>
            </a:r>
            <a:r>
              <a:rPr lang="pl-PL" sz="1400" dirty="0" smtClean="0">
                <a:latin typeface="Arial" pitchFamily="34" charset="0"/>
                <a:cs typeface="Arial" pitchFamily="34" charset="0"/>
              </a:rPr>
              <a:t>NIEPOŻĄDANYCH I </a:t>
            </a:r>
            <a:r>
              <a:rPr lang="pl-PL" sz="1400" dirty="0" smtClean="0">
                <a:latin typeface="Arial" pitchFamily="34" charset="0"/>
                <a:cs typeface="Arial" pitchFamily="34" charset="0"/>
              </a:rPr>
              <a:t>NIEPRAWIDŁOWYCH ZACHOWAŃ</a:t>
            </a:r>
          </a:p>
          <a:p>
            <a:pPr>
              <a:buNone/>
            </a:pPr>
            <a:endParaRPr lang="pl-PL" sz="1400" dirty="0" smtClean="0">
              <a:latin typeface="Arial" pitchFamily="34" charset="0"/>
              <a:cs typeface="Arial" pitchFamily="34" charset="0"/>
            </a:endParaRPr>
          </a:p>
          <a:p>
            <a:pPr algn="ctr">
              <a:buNone/>
            </a:pPr>
            <a:r>
              <a:rPr lang="pl-PL" sz="1400" b="1" dirty="0" smtClean="0">
                <a:latin typeface="Arial" pitchFamily="34" charset="0"/>
                <a:cs typeface="Arial" pitchFamily="34" charset="0"/>
              </a:rPr>
              <a:t>ORGANIZACJA PROGRAMU</a:t>
            </a:r>
          </a:p>
          <a:p>
            <a:pPr>
              <a:buNone/>
            </a:pPr>
            <a:endParaRPr lang="pl-PL" sz="1400" dirty="0" smtClean="0">
              <a:latin typeface="Arial" pitchFamily="34" charset="0"/>
              <a:cs typeface="Arial" pitchFamily="34" charset="0"/>
            </a:endParaRPr>
          </a:p>
          <a:p>
            <a:pPr>
              <a:buNone/>
            </a:pPr>
            <a:r>
              <a:rPr lang="pl-PL" sz="1400" dirty="0" smtClean="0">
                <a:latin typeface="Arial" pitchFamily="34" charset="0"/>
                <a:cs typeface="Arial" pitchFamily="34" charset="0"/>
              </a:rPr>
              <a:t>ORGANIZACJA PROGRAMU PROFILAKTYCZNEGO POWINNA PREZBIEGAĆ ZGODNIE </a:t>
            </a:r>
          </a:p>
          <a:p>
            <a:pPr>
              <a:buNone/>
            </a:pPr>
            <a:r>
              <a:rPr lang="pl-PL" sz="1400" dirty="0" smtClean="0">
                <a:latin typeface="Arial" pitchFamily="34" charset="0"/>
                <a:cs typeface="Arial" pitchFamily="34" charset="0"/>
              </a:rPr>
              <a:t>Z ZAŁOŻENIAMI I MOŻLIWOŚCIAMI FINANSOWYMI POWIATU ORAZ INNYCH PODMIOTÓW</a:t>
            </a:r>
          </a:p>
          <a:p>
            <a:pPr>
              <a:buNone/>
            </a:pPr>
            <a:r>
              <a:rPr lang="pl-PL" sz="1400" dirty="0" smtClean="0">
                <a:latin typeface="Arial" pitchFamily="34" charset="0"/>
                <a:cs typeface="Arial" pitchFamily="34" charset="0"/>
              </a:rPr>
              <a:t>UCZESTNICZĄCYCH W JEGO REALIZACJI. WYSOKIE KOSZTY PROGRAMU POWODUJĄ </a:t>
            </a:r>
          </a:p>
          <a:p>
            <a:pPr>
              <a:buNone/>
            </a:pPr>
            <a:r>
              <a:rPr lang="pl-PL" sz="1400" dirty="0" smtClean="0">
                <a:latin typeface="Arial" pitchFamily="34" charset="0"/>
                <a:cs typeface="Arial" pitchFamily="34" charset="0"/>
              </a:rPr>
              <a:t>OGRANICZENIE W DOSTĘPIE DO DZIAŁAŃ PROFILAKTYCZNYCH.</a:t>
            </a:r>
            <a:endParaRPr lang="pl-PL" sz="14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908720"/>
            <a:ext cx="8229600" cy="1066800"/>
          </a:xfrm>
        </p:spPr>
        <p:txBody>
          <a:bodyPr>
            <a:normAutofit/>
          </a:bodyPr>
          <a:lstStyle/>
          <a:p>
            <a:pPr algn="ctr"/>
            <a:r>
              <a:rPr lang="pl-PL" sz="1800" b="1" dirty="0" smtClean="0">
                <a:solidFill>
                  <a:schemeClr val="tx1"/>
                </a:solidFill>
                <a:latin typeface="Arial" pitchFamily="34" charset="0"/>
                <a:cs typeface="Arial" pitchFamily="34" charset="0"/>
              </a:rPr>
              <a:t>KRYTERIA I </a:t>
            </a:r>
            <a:r>
              <a:rPr lang="pl-PL" sz="1800" b="1" dirty="0" smtClean="0">
                <a:solidFill>
                  <a:schemeClr val="tx1"/>
                </a:solidFill>
                <a:latin typeface="Arial" pitchFamily="34" charset="0"/>
                <a:cs typeface="Arial" pitchFamily="34" charset="0"/>
              </a:rPr>
              <a:t>UMIEJĘTNOŚCI </a:t>
            </a:r>
            <a:r>
              <a:rPr lang="pl-PL" sz="1800" b="1" dirty="0" smtClean="0">
                <a:solidFill>
                  <a:schemeClr val="tx1"/>
                </a:solidFill>
                <a:latin typeface="Arial" pitchFamily="34" charset="0"/>
                <a:cs typeface="Arial" pitchFamily="34" charset="0"/>
              </a:rPr>
              <a:t>OSÓB PRACUJĄCYCH Z </a:t>
            </a:r>
            <a:r>
              <a:rPr lang="pl-PL" sz="1800" b="1" dirty="0" smtClean="0">
                <a:solidFill>
                  <a:schemeClr val="tx1"/>
                </a:solidFill>
                <a:latin typeface="Arial" pitchFamily="34" charset="0"/>
                <a:cs typeface="Arial" pitchFamily="34" charset="0"/>
              </a:rPr>
              <a:t>OFIARAMI, </a:t>
            </a:r>
            <a:r>
              <a:rPr lang="pl-PL" sz="1800" b="1" dirty="0" smtClean="0">
                <a:solidFill>
                  <a:schemeClr val="tx1"/>
                </a:solidFill>
                <a:latin typeface="Arial" pitchFamily="34" charset="0"/>
                <a:cs typeface="Arial" pitchFamily="34" charset="0"/>
              </a:rPr>
              <a:t>WOBEC           KTÓRYCH STOSOWANO PRZEMOC </a:t>
            </a:r>
            <a:br>
              <a:rPr lang="pl-PL" sz="1800" b="1" dirty="0" smtClean="0">
                <a:solidFill>
                  <a:schemeClr val="tx1"/>
                </a:solidFill>
                <a:latin typeface="Arial" pitchFamily="34" charset="0"/>
                <a:cs typeface="Arial" pitchFamily="34" charset="0"/>
              </a:rPr>
            </a:br>
            <a:endParaRPr lang="pl-PL" sz="1800" b="1" dirty="0">
              <a:solidFill>
                <a:schemeClr val="tx1"/>
              </a:solidFill>
              <a:latin typeface="Arial" pitchFamily="34" charset="0"/>
              <a:cs typeface="Arial" pitchFamily="34" charset="0"/>
            </a:endParaRPr>
          </a:p>
        </p:txBody>
      </p:sp>
      <p:sp>
        <p:nvSpPr>
          <p:cNvPr id="3" name="Symbol zastępczy zawartości 2"/>
          <p:cNvSpPr>
            <a:spLocks noGrp="1"/>
          </p:cNvSpPr>
          <p:nvPr>
            <p:ph idx="1"/>
          </p:nvPr>
        </p:nvSpPr>
        <p:spPr>
          <a:xfrm>
            <a:off x="457200" y="2060848"/>
            <a:ext cx="8229600" cy="4513688"/>
          </a:xfrm>
        </p:spPr>
        <p:txBody>
          <a:bodyPr>
            <a:normAutofit/>
          </a:bodyPr>
          <a:lstStyle/>
          <a:p>
            <a:r>
              <a:rPr lang="pl-PL" sz="1400" b="1" dirty="0" smtClean="0">
                <a:latin typeface="Arial" pitchFamily="34" charset="0"/>
                <a:cs typeface="Arial" pitchFamily="34" charset="0"/>
              </a:rPr>
              <a:t>ŻYCZLIWOŚĆ</a:t>
            </a:r>
          </a:p>
          <a:p>
            <a:r>
              <a:rPr lang="pl-PL" sz="1400" b="1" dirty="0" smtClean="0">
                <a:latin typeface="Arial" pitchFamily="34" charset="0"/>
                <a:cs typeface="Arial" pitchFamily="34" charset="0"/>
              </a:rPr>
              <a:t>EMPATIA</a:t>
            </a:r>
          </a:p>
          <a:p>
            <a:r>
              <a:rPr lang="pl-PL" sz="1400" b="1" dirty="0" smtClean="0">
                <a:latin typeface="Arial" pitchFamily="34" charset="0"/>
                <a:cs typeface="Arial" pitchFamily="34" charset="0"/>
              </a:rPr>
              <a:t>TOLERANCJA</a:t>
            </a:r>
          </a:p>
          <a:p>
            <a:r>
              <a:rPr lang="pl-PL" sz="1400" b="1" dirty="0" smtClean="0">
                <a:latin typeface="Arial" pitchFamily="34" charset="0"/>
                <a:cs typeface="Arial" pitchFamily="34" charset="0"/>
              </a:rPr>
              <a:t>OPTYMIZM ŻYCIOWY I POCZUCIE HUMORU</a:t>
            </a:r>
          </a:p>
          <a:p>
            <a:r>
              <a:rPr lang="pl-PL" sz="1400" b="1" dirty="0" smtClean="0">
                <a:latin typeface="Arial" pitchFamily="34" charset="0"/>
                <a:cs typeface="Arial" pitchFamily="34" charset="0"/>
              </a:rPr>
              <a:t>OTWARTOŚĆ W STOSUNKU DO LUDZI</a:t>
            </a:r>
          </a:p>
          <a:p>
            <a:r>
              <a:rPr lang="pl-PL" sz="1400" b="1" dirty="0" smtClean="0">
                <a:latin typeface="Arial" pitchFamily="34" charset="0"/>
                <a:cs typeface="Arial" pitchFamily="34" charset="0"/>
              </a:rPr>
              <a:t>WYSOKA KULTURA OSOBISTA I PRZESTRZEGANIE ODPOWIEDNICH STANDARDÓW</a:t>
            </a:r>
          </a:p>
          <a:p>
            <a:r>
              <a:rPr lang="pl-PL" sz="1400" b="1" dirty="0" smtClean="0">
                <a:latin typeface="Arial" pitchFamily="34" charset="0"/>
                <a:cs typeface="Arial" pitchFamily="34" charset="0"/>
              </a:rPr>
              <a:t>POSZANOWANIE GODNOŚCI LUDZKIEJ</a:t>
            </a:r>
          </a:p>
          <a:p>
            <a:r>
              <a:rPr lang="pl-PL" sz="1400" b="1" dirty="0" smtClean="0">
                <a:latin typeface="Arial" pitchFamily="34" charset="0"/>
                <a:cs typeface="Arial" pitchFamily="34" charset="0"/>
              </a:rPr>
              <a:t>UMIEJĘTNOŚĆ PRACY INDYWIDUALNEJ I W GRUPIE</a:t>
            </a:r>
          </a:p>
          <a:p>
            <a:r>
              <a:rPr lang="pl-PL" sz="1400" b="1" dirty="0" smtClean="0">
                <a:latin typeface="Arial" pitchFamily="34" charset="0"/>
                <a:cs typeface="Arial" pitchFamily="34" charset="0"/>
              </a:rPr>
              <a:t>POCZUCIE SPRAWIDLIWOŚCI SPOŁECZNEJ</a:t>
            </a:r>
          </a:p>
          <a:p>
            <a:r>
              <a:rPr lang="pl-PL" sz="1400" b="1" dirty="0" smtClean="0">
                <a:latin typeface="Arial" pitchFamily="34" charset="0"/>
                <a:cs typeface="Arial" pitchFamily="34" charset="0"/>
              </a:rPr>
              <a:t>UMIEJĘTNOŚĆ INNOWACYJNEGO MYŚLENIA</a:t>
            </a:r>
          </a:p>
          <a:p>
            <a:r>
              <a:rPr lang="pl-PL" sz="1400" b="1" dirty="0" smtClean="0">
                <a:latin typeface="Arial" pitchFamily="34" charset="0"/>
                <a:cs typeface="Arial" pitchFamily="34" charset="0"/>
              </a:rPr>
              <a:t>POSIADANIE WIELU ZDOLNOŚCI ADAPTACYJNYCH</a:t>
            </a:r>
          </a:p>
          <a:p>
            <a:r>
              <a:rPr lang="pl-PL" sz="1400" b="1" dirty="0" smtClean="0">
                <a:latin typeface="Arial" pitchFamily="34" charset="0"/>
                <a:cs typeface="Arial" pitchFamily="34" charset="0"/>
              </a:rPr>
              <a:t>UMIEJĘTNOŚĆ </a:t>
            </a:r>
            <a:r>
              <a:rPr lang="pl-PL" sz="1400" b="1" dirty="0" smtClean="0">
                <a:latin typeface="Arial" pitchFamily="34" charset="0"/>
                <a:cs typeface="Arial" pitchFamily="34" charset="0"/>
              </a:rPr>
              <a:t>PRZYSTOSOWYWANIA</a:t>
            </a:r>
            <a:r>
              <a:rPr lang="pl-PL" sz="1400" b="1" dirty="0" smtClean="0">
                <a:latin typeface="Arial" pitchFamily="34" charset="0"/>
                <a:cs typeface="Arial" pitchFamily="34" charset="0"/>
              </a:rPr>
              <a:t> </a:t>
            </a:r>
            <a:r>
              <a:rPr lang="pl-PL" sz="1400" b="1" dirty="0" smtClean="0">
                <a:latin typeface="Arial" pitchFamily="34" charset="0"/>
                <a:cs typeface="Arial" pitchFamily="34" charset="0"/>
              </a:rPr>
              <a:t>SIĘ DO RÓŻNYCH SYTUACJI ŻYCIOWYCH</a:t>
            </a:r>
          </a:p>
          <a:p>
            <a:r>
              <a:rPr lang="pl-PL" sz="1400" b="1" dirty="0" smtClean="0">
                <a:latin typeface="Arial" pitchFamily="34" charset="0"/>
                <a:cs typeface="Arial" pitchFamily="34" charset="0"/>
              </a:rPr>
              <a:t>POSIADANIE NIEZBEDNEJ WIEDZY </a:t>
            </a:r>
            <a:r>
              <a:rPr lang="pl-PL" sz="1400" b="1" dirty="0" smtClean="0">
                <a:latin typeface="Arial" pitchFamily="34" charset="0"/>
                <a:cs typeface="Arial" pitchFamily="34" charset="0"/>
              </a:rPr>
              <a:t>Z ZAKRESU: </a:t>
            </a:r>
            <a:r>
              <a:rPr lang="pl-PL" sz="1400" b="1" dirty="0" smtClean="0">
                <a:latin typeface="Arial" pitchFamily="34" charset="0"/>
                <a:cs typeface="Arial" pitchFamily="34" charset="0"/>
              </a:rPr>
              <a:t>PSYCHOLOGII SPOŁECZNEJ, PROBLEMATYKI </a:t>
            </a:r>
            <a:r>
              <a:rPr lang="pl-PL" sz="1400" b="1" dirty="0" smtClean="0">
                <a:latin typeface="Arial" pitchFamily="34" charset="0"/>
                <a:cs typeface="Arial" pitchFamily="34" charset="0"/>
              </a:rPr>
              <a:t>SUBKULTUR MŁODZIEŻOWYCH, </a:t>
            </a:r>
            <a:r>
              <a:rPr lang="pl-PL" sz="1400" b="1" dirty="0" smtClean="0">
                <a:latin typeface="Arial" pitchFamily="34" charset="0"/>
                <a:cs typeface="Arial" pitchFamily="34" charset="0"/>
              </a:rPr>
              <a:t>ZNAJOMOŚĆ PROGRAMÓW PROFILAKTYCZNYCH</a:t>
            </a:r>
            <a:r>
              <a:rPr lang="pl-PL" sz="1400" b="1" dirty="0" smtClean="0">
                <a:latin typeface="Arial" pitchFamily="34" charset="0"/>
                <a:cs typeface="Arial" pitchFamily="34" charset="0"/>
              </a:rPr>
              <a:t>, DZIAŁALNOŚCI RUCHÓW </a:t>
            </a:r>
            <a:r>
              <a:rPr lang="pl-PL" sz="1400" b="1" dirty="0" smtClean="0">
                <a:latin typeface="Arial" pitchFamily="34" charset="0"/>
                <a:cs typeface="Arial" pitchFamily="34" charset="0"/>
              </a:rPr>
              <a:t>SAMOPOMOCOWYCH, SOCJOLOGICZNEJ </a:t>
            </a:r>
            <a:r>
              <a:rPr lang="pl-PL" sz="1400" b="1" dirty="0" smtClean="0">
                <a:latin typeface="Arial" pitchFamily="34" charset="0"/>
                <a:cs typeface="Arial" pitchFamily="34" charset="0"/>
              </a:rPr>
              <a:t>I MEDYCZNEJ PROBLEMATYKI UZALEŻNIEŃ I INNYCH</a:t>
            </a:r>
            <a:endParaRPr lang="pl-PL" sz="1400" b="1"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elkomiejski">
  <a:themeElements>
    <a:clrScheme name="Wielkomiejski">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Wielkomiejski">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ielkomiejski">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548</TotalTime>
  <Words>2467</Words>
  <Application>Microsoft Office PowerPoint</Application>
  <PresentationFormat>Pokaz na ekranie (4:3)</PresentationFormat>
  <Paragraphs>281</Paragraphs>
  <Slides>23</Slides>
  <Notes>1</Notes>
  <HiddenSlides>0</HiddenSlides>
  <MMClips>0</MMClips>
  <ScaleCrop>false</ScaleCrop>
  <HeadingPairs>
    <vt:vector size="4" baseType="variant">
      <vt:variant>
        <vt:lpstr>Motyw</vt:lpstr>
      </vt:variant>
      <vt:variant>
        <vt:i4>1</vt:i4>
      </vt:variant>
      <vt:variant>
        <vt:lpstr>Tytuły slajdów</vt:lpstr>
      </vt:variant>
      <vt:variant>
        <vt:i4>23</vt:i4>
      </vt:variant>
    </vt:vector>
  </HeadingPairs>
  <TitlesOfParts>
    <vt:vector size="24" baseType="lpstr">
      <vt:lpstr>Wielkomiejski</vt:lpstr>
      <vt:lpstr>Prezentacja programu PowerPoint</vt:lpstr>
      <vt:lpstr>,,DLA TYCH, KTÓRZY NIE CHCĄ BYĆ KRZYWDZENI.  DLA TYCH, KTÓRZY NIE CHCĄ KRZYWDZIĆ. DLA TYCH, KTÓRZY CHCĄ POMÓC JEDNYM I DRUGIM.” </vt:lpstr>
      <vt:lpstr>                 SŁOWNIK  PODSTAWOWYCH  POJĘĆ</vt:lpstr>
      <vt:lpstr>CEL OPRACOWYWANIA I WDRAŻANIA PROGRAMÓW PROFILAKTYCZNYCH</vt:lpstr>
      <vt:lpstr>AKTY PRAWNE I PODSTAWY PRAWNE DZIAŁAŃ PROFILAKTYCZNYCH</vt:lpstr>
      <vt:lpstr>PRZEMOC JEST ZJAWISKIEM POWSZECHNYM    </vt:lpstr>
      <vt:lpstr>JAKIE POZYTYWNE ZACHOWANIA CHRONIĄ DZIECI I MŁODZIEŻ</vt:lpstr>
      <vt:lpstr>                      KRYTERIA DZIAŁAŃ PROFILAKTYCZNYCH</vt:lpstr>
      <vt:lpstr>KRYTERIA I UMIEJĘTNOŚCI OSÓB PRACUJĄCYCH Z OFIARAMI, WOBEC           KTÓRYCH STOSOWANO PRZEMOC  </vt:lpstr>
      <vt:lpstr>         TRUDNOŚCI I BŁĘDY W PRACY PROFILAKTYCZNEJ</vt:lpstr>
      <vt:lpstr>                                PRZEMOC W RODZINIE I JEJ RODZAJE</vt:lpstr>
      <vt:lpstr>RODZINA I JEJ FUNKCJE</vt:lpstr>
      <vt:lpstr>     WSPÓŁCZESNE FORMY – MODELE RODZIN</vt:lpstr>
      <vt:lpstr>        ISTOTNE JEST Z JAKIEJ RODZINY POCHODZISZ I W JAKIEJ ŻYJESZ</vt:lpstr>
      <vt:lpstr>Przyczyny maltretowania najmłodszych mogą być różne i zależą od tego, kto jest sprawcą czynu, a także w jakich okolicznościach ma miejsce przemoc. Inny motyw będzie miał rodzic, który bije swoje dziecko, a inny nauczyciel, czy też pedofil. Przemoc wobec dzieci to cała gama zachowań, które najczęściej okazują się szkodliwe a  literatura fachowa wyróżnia  takie rodzaje przemocy jak: </vt:lpstr>
      <vt:lpstr> DOTYCHCZASOWA REALIZACJA DZIAŁAŃ PROFILAKTYCZNYCH</vt:lpstr>
      <vt:lpstr>Prezentacja programu PowerPoint</vt:lpstr>
      <vt:lpstr>POWIATOWY PROGRAM REALIZACJI DZIAŁAŃ PROFILATYCZNYCH, MAJĄCYCH NA CELU     UDZIELANIE SPECJALISTYCZNEJ POMOCY, ZWŁASZCZA W ZAKRESIE  PROMOWANIA                 I WDRAŻANIA PRAWIDŁOWYCH METOD  WYCHOWANIA DZIECI W  RODZINACH ZAGROŻONYCH PRZEMOCĄ  </vt:lpstr>
      <vt:lpstr>Prezentacja programu PowerPoint</vt:lpstr>
      <vt:lpstr>Prezentacja programu PowerPoint</vt:lpstr>
      <vt:lpstr>  CEL STRATEGICZNY: OGRANICZENIE STOSOWANIA PRZEMOCY W RODZINIE                  WOBEC DZIECI I REDUKCJA SKUTKÓW STOSOWANIA PRZEMOCY   </vt:lpstr>
      <vt:lpstr>ADRESATAMI PROGRAMU SĄ OFIARY PRZEMOCY W RODZINIE ZE SZCZEGÓLNYM UWZGLĘDNIENIM DZIECI</vt:lpstr>
      <vt:lpstr>Prezentacja programu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nowy</dc:creator>
  <cp:lastModifiedBy>Katarzyna</cp:lastModifiedBy>
  <cp:revision>61</cp:revision>
  <dcterms:created xsi:type="dcterms:W3CDTF">2012-01-25T17:59:17Z</dcterms:created>
  <dcterms:modified xsi:type="dcterms:W3CDTF">2012-02-01T19:35:33Z</dcterms:modified>
</cp:coreProperties>
</file>