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3" r:id="rId2"/>
    <p:sldId id="256" r:id="rId3"/>
    <p:sldId id="284" r:id="rId4"/>
    <p:sldId id="280" r:id="rId5"/>
    <p:sldId id="278" r:id="rId6"/>
    <p:sldId id="279" r:id="rId7"/>
    <p:sldId id="257" r:id="rId8"/>
    <p:sldId id="276" r:id="rId9"/>
    <p:sldId id="27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87" r:id="rId2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24" autoAdjust="0"/>
  </p:normalViewPr>
  <p:slideViewPr>
    <p:cSldViewPr>
      <p:cViewPr>
        <p:scale>
          <a:sx n="76" d="100"/>
          <a:sy n="76" d="100"/>
        </p:scale>
        <p:origin x="-9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rostokąt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Prostokąt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Prostokąt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Prostokąt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Prostokąt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Prostokąt zaokrąglony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Prostokąt zaokrąglony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Prostokąt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3EE6D96-332A-42CA-9E44-6AE53B7A946D}" type="datetimeFigureOut">
              <a:rPr lang="pl-PL" smtClean="0"/>
              <a:pPr/>
              <a:t>2012-01-31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5328C92-12A1-4588-8FA2-4BEFE94D9F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6D96-332A-42CA-9E44-6AE53B7A946D}" type="datetimeFigureOut">
              <a:rPr lang="pl-PL" smtClean="0"/>
              <a:pPr/>
              <a:t>2012-01-31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8C92-12A1-4588-8FA2-4BEFE94D9F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6D96-332A-42CA-9E44-6AE53B7A946D}" type="datetimeFigureOut">
              <a:rPr lang="pl-PL" smtClean="0"/>
              <a:pPr/>
              <a:t>2012-01-31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8C92-12A1-4588-8FA2-4BEFE94D9F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6D96-332A-42CA-9E44-6AE53B7A946D}" type="datetimeFigureOut">
              <a:rPr lang="pl-PL" smtClean="0"/>
              <a:pPr/>
              <a:t>2012-01-31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8C92-12A1-4588-8FA2-4BEFE94D9F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6D96-332A-42CA-9E44-6AE53B7A946D}" type="datetimeFigureOut">
              <a:rPr lang="pl-PL" smtClean="0"/>
              <a:pPr/>
              <a:t>2012-01-31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8C92-12A1-4588-8FA2-4BEFE94D9F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6D96-332A-42CA-9E44-6AE53B7A946D}" type="datetimeFigureOut">
              <a:rPr lang="pl-PL" smtClean="0"/>
              <a:pPr/>
              <a:t>2012-01-31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8C92-12A1-4588-8FA2-4BEFE94D9F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6" name="Symbol zastępczy daty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EE6D96-332A-42CA-9E44-6AE53B7A946D}" type="datetimeFigureOut">
              <a:rPr lang="pl-PL" smtClean="0"/>
              <a:pPr/>
              <a:t>2012-01-31</a:t>
            </a:fld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5328C92-12A1-4588-8FA2-4BEFE94D9FF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8" name="Symbol zastępczy stopki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3EE6D96-332A-42CA-9E44-6AE53B7A946D}" type="datetimeFigureOut">
              <a:rPr lang="pl-PL" smtClean="0"/>
              <a:pPr/>
              <a:t>2012-01-31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5328C92-12A1-4588-8FA2-4BEFE94D9F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6D96-332A-42CA-9E44-6AE53B7A946D}" type="datetimeFigureOut">
              <a:rPr lang="pl-PL" smtClean="0"/>
              <a:pPr/>
              <a:t>2012-01-31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8C92-12A1-4588-8FA2-4BEFE94D9F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6D96-332A-42CA-9E44-6AE53B7A946D}" type="datetimeFigureOut">
              <a:rPr lang="pl-PL" smtClean="0"/>
              <a:pPr/>
              <a:t>2012-01-31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8C92-12A1-4588-8FA2-4BEFE94D9F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6D96-332A-42CA-9E44-6AE53B7A946D}" type="datetimeFigureOut">
              <a:rPr lang="pl-PL" smtClean="0"/>
              <a:pPr/>
              <a:t>2012-01-31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8C92-12A1-4588-8FA2-4BEFE94D9F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rostokąt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Prostokąt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Prostokąt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Prostokąt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Prostokąt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Prostokąt zaokrąglony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Prostokąt zaokrąglony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Prostokąt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Prostokąt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Prostokąt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Prostokąt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Prostokąt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Prostokąt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3EE6D96-332A-42CA-9E44-6AE53B7A946D}" type="datetimeFigureOut">
              <a:rPr lang="pl-PL" smtClean="0"/>
              <a:pPr/>
              <a:t>2012-01-31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5328C92-12A1-4588-8FA2-4BEFE94D9FF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idx="4294967295"/>
          </p:nvPr>
        </p:nvSpPr>
        <p:spPr>
          <a:xfrm>
            <a:off x="0" y="1556792"/>
            <a:ext cx="9144000" cy="4771528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400" dirty="0">
                <a:latin typeface="Times New Roman" pitchFamily="18" charset="0"/>
                <a:cs typeface="Times New Roman" pitchFamily="18" charset="0"/>
              </a:rPr>
            </a:b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br>
              <a:rPr lang="pl-PL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400" dirty="0">
                <a:latin typeface="Times New Roman" pitchFamily="18" charset="0"/>
                <a:cs typeface="Times New Roman" pitchFamily="18" charset="0"/>
              </a:rPr>
            </a:b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POWIAT BRZESKI</a:t>
            </a:r>
            <a:br>
              <a:rPr lang="pl-PL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POWIATOWY PROGRAM POMOCY OSOBOM STARSZYM 55+</a:t>
            </a:r>
            <a:br>
              <a:rPr lang="pl-PL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br>
              <a:rPr lang="pl-PL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OPRACOWANIE: POWIATOWE CENTRUM POMOCY RODZINIE W BRZESKU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BRZESKO </a:t>
            </a:r>
            <a:r>
              <a:rPr lang="pl-PL" sz="1600" b="1" dirty="0">
                <a:latin typeface="Times New Roman" pitchFamily="18" charset="0"/>
                <a:cs typeface="Times New Roman" pitchFamily="18" charset="0"/>
              </a:rPr>
              <a:t>2012</a:t>
            </a:r>
            <a:endParaRPr lang="pl-PL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05211" y="692696"/>
            <a:ext cx="1933575" cy="23717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1" y="740083"/>
            <a:ext cx="5256583" cy="139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33798022"/>
              </p:ext>
            </p:extLst>
          </p:nvPr>
        </p:nvGraphicFramePr>
        <p:xfrm>
          <a:off x="1707955" y="2132850"/>
          <a:ext cx="5240309" cy="4536504"/>
        </p:xfrm>
        <a:graphic>
          <a:graphicData uri="http://schemas.openxmlformats.org/drawingml/2006/table">
            <a:tbl>
              <a:tblPr/>
              <a:tblGrid>
                <a:gridCol w="1638576"/>
                <a:gridCol w="499103"/>
                <a:gridCol w="621816"/>
                <a:gridCol w="496902"/>
                <a:gridCol w="479844"/>
                <a:gridCol w="479844"/>
                <a:gridCol w="484247"/>
                <a:gridCol w="539977"/>
              </a:tblGrid>
              <a:tr h="168995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WYSZCZEGÓLNIENIE </a:t>
                      </a:r>
                      <a:endParaRPr lang="pl-PL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Ogółem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Mężczyźni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Kobiety</a:t>
                      </a:r>
                      <a:r>
                        <a:rPr lang="pl-PL" sz="10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Miasta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Wieś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62770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razem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 tym kobiety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razem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 tym kobiety</a:t>
                      </a:r>
                      <a:r>
                        <a:rPr lang="pl-PL" sz="10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pl-PL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PODREGION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l-PL" sz="10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l-PL" sz="10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l-PL" sz="10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l-PL" sz="10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l-PL" sz="10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l-PL" sz="10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l-PL" sz="10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POWIAT BRZESKI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91643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45168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46475 </a:t>
                      </a:r>
                      <a:endParaRPr lang="pl-PL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19151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9929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72492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36546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0-2 lata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3259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1653 </a:t>
                      </a:r>
                      <a:endParaRPr lang="pl-PL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1606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310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2603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1296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3-6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3874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1978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1896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786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387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3088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7-12 </a:t>
                      </a:r>
                      <a:endParaRPr lang="pl-PL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6355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3245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3110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1089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512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5266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2598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13-15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3735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1943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1792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591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3144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1507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16-18 </a:t>
                      </a:r>
                      <a:endParaRPr lang="pl-PL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4010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2064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1946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700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327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3310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1619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19-24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9044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4728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4316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832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7338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3484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25-29 </a:t>
                      </a:r>
                      <a:endParaRPr lang="pl-PL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7971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4049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3922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1788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6183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3046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30-34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7299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3677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3622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1685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834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5614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2788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35-39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6374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3227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3147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1345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663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5029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2484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40-44 </a:t>
                      </a:r>
                      <a:endParaRPr lang="pl-PL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5968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2995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2973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1098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560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4870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2413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45-49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6087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3161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2926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1192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4895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2318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50-54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5949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3064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2885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1420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760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4529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2125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55-59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5574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2802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2772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1469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814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4105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1958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60-64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4565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2129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2436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1281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715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3284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1721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65-69 </a:t>
                      </a:r>
                      <a:endParaRPr lang="pl-PL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2963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1352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1611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2258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1223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70-74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3159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1278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1881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695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417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2464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1464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75-79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2560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961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1599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493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2067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1280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80-84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1765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580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1185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287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193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1478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992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 i więcej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1132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282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850 </a:t>
                      </a:r>
                      <a:endParaRPr lang="pl-PL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165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129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967 </a:t>
                      </a:r>
                      <a:endParaRPr lang="pl-PL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721 </a:t>
                      </a:r>
                      <a:endParaRPr lang="pl-PL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019" marR="8019" marT="8019" marB="80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Symbol zastępczy zawartości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34215708"/>
              </p:ext>
            </p:extLst>
          </p:nvPr>
        </p:nvGraphicFramePr>
        <p:xfrm>
          <a:off x="457200" y="2249488"/>
          <a:ext cx="8230239" cy="3816423"/>
        </p:xfrm>
        <a:graphic>
          <a:graphicData uri="http://schemas.openxmlformats.org/drawingml/2006/table">
            <a:tbl>
              <a:tblPr/>
              <a:tblGrid>
                <a:gridCol w="1664366"/>
                <a:gridCol w="532672"/>
                <a:gridCol w="547623"/>
                <a:gridCol w="547623"/>
                <a:gridCol w="547623"/>
                <a:gridCol w="532672"/>
                <a:gridCol w="547623"/>
                <a:gridCol w="547623"/>
                <a:gridCol w="547623"/>
                <a:gridCol w="532672"/>
                <a:gridCol w="547623"/>
                <a:gridCol w="547623"/>
                <a:gridCol w="586873"/>
              </a:tblGrid>
              <a:tr h="700148">
                <a:tc gridSpan="13"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70014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14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14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583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30241" marR="3024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-48399"/>
            <a:ext cx="427065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Wysokość stopy bezrobocia w poszczególnych miesiącach 2010 r.</a:t>
            </a:r>
            <a:endParaRPr kumimoji="0" lang="pl-PL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81660064"/>
              </p:ext>
            </p:extLst>
          </p:nvPr>
        </p:nvGraphicFramePr>
        <p:xfrm>
          <a:off x="1259636" y="2420887"/>
          <a:ext cx="7128787" cy="2880320"/>
        </p:xfrm>
        <a:graphic>
          <a:graphicData uri="http://schemas.openxmlformats.org/drawingml/2006/table">
            <a:tbl>
              <a:tblPr/>
              <a:tblGrid>
                <a:gridCol w="1380030"/>
                <a:gridCol w="466381"/>
                <a:gridCol w="479472"/>
                <a:gridCol w="479472"/>
                <a:gridCol w="479472"/>
                <a:gridCol w="466381"/>
                <a:gridCol w="479472"/>
                <a:gridCol w="479472"/>
                <a:gridCol w="479472"/>
                <a:gridCol w="466381"/>
                <a:gridCol w="479472"/>
                <a:gridCol w="479472"/>
                <a:gridCol w="513838"/>
              </a:tblGrid>
              <a:tr h="488044">
                <a:tc gridSpan="1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STOPA BEZROBOCIA </a:t>
                      </a:r>
                      <a:r>
                        <a:rPr lang="pl-PL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 </a:t>
                      </a:r>
                      <a:r>
                        <a:rPr lang="pl-PL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pl-PL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4880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III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IV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VI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VII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VIII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IX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XI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XII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0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POLSKA</a:t>
                      </a:r>
                      <a:endParaRPr lang="pl-PL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12,7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13,0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12,9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12,3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11,9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11,6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11,4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11,3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11,5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11,5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11,7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12,3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0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MAŁOPOLSKA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10,5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10,8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10,7</a:t>
                      </a:r>
                      <a:endParaRPr lang="pl-PL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10,3</a:t>
                      </a:r>
                      <a:endParaRPr lang="pl-PL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9,9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9,6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9,5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9,4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9,5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9,6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9,9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10,4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0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POWIAT BRZESKI</a:t>
                      </a:r>
                      <a:endParaRPr lang="pl-PL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13,0</a:t>
                      </a:r>
                      <a:endParaRPr lang="pl-PL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13,5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13,2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12,5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12,4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12,2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11,8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11,6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11,8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11,6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11,8</a:t>
                      </a:r>
                      <a:endParaRPr lang="pl-PL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12,0</a:t>
                      </a:r>
                      <a:endParaRPr lang="pl-PL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-48399"/>
            <a:ext cx="427065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Wysokość stopy bezrobocia w poszczególnych miesiącach 2010 r.</a:t>
            </a:r>
            <a:endParaRPr kumimoji="0" lang="pl-PL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90100"/>
            <a:ext cx="42706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Wysokość stopy bezrobocia w poszczególnych miesiącach 2010 r.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308302" y="1541404"/>
            <a:ext cx="677185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WYOSKOŚĆ STOPY</a:t>
            </a:r>
            <a:r>
              <a:rPr kumimoji="0" lang="pl-PL" sz="2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BEZROBOCIA</a:t>
            </a:r>
            <a:r>
              <a:rPr lang="pl-PL" sz="2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pl-PL" sz="2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pl-PL" sz="2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ROKU 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2010 </a:t>
            </a:r>
            <a:endParaRPr kumimoji="0" lang="pl-PL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1484784"/>
            <a:ext cx="8712968" cy="725016"/>
          </a:xfrm>
        </p:spPr>
        <p:txBody>
          <a:bodyPr>
            <a:normAutofit fontScale="90000"/>
          </a:bodyPr>
          <a:lstStyle/>
          <a:p>
            <a:pPr algn="ctr"/>
            <a:r>
              <a:rPr lang="pl-PL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pl-PL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AKTYWIZACJA ZAWODOWA I SPOŁECZNA OSÓB 55+ </a:t>
            </a:r>
            <a:r>
              <a:rPr lang="pl-PL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Analiza polityki pomocy społecznej oraz wskazanie barier i możliwości zwiększenia   skuteczności pracy socjalnej</a:t>
            </a:r>
            <a:r>
              <a:rPr lang="pl-PL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pl-PL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2204864"/>
            <a:ext cx="8136904" cy="4109088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Celem priorytetowym miało być usamodzielnianie się klientów i reintegracja ze środowiskiem</a:t>
            </a:r>
          </a:p>
          <a:p>
            <a:pPr algn="just">
              <a:buFont typeface="Arial" pitchFamily="34" charset="0"/>
              <a:buChar char="•"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Pomoc społeczna polegała głównie na realizowaniu funkcji opiekuńczych kosztem świadczeń aktywizujących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Planowano zbyt szeroki zakres działań tzw. planowanie na wyrost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Nie dysponowano odpowiednimi kadrami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Brak obowiązujących rozwiązań ustawowych, które wymagały współpracy i koordynacji działań wielu podmiotów, w tym inwencji i determinacji w podejmowaniu nowych wyzwań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Brak rozdzielenia starych i nowych zagadnień socjalnych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Przekazywanie zadań do wykonania samorządom lokalnym, nie przeznaczając środków finansowych na ich realizację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Podział środków z budżetu państwa i tych, które są przekazywane samorządom w postaci dotacji i subwencji (nie uwzględnia zróżnicowania lokalnego bezrobocia i ubóstwa, ani możliwości rozwoju poszczególnych gmin i powiatów).</a:t>
            </a:r>
            <a:endParaRPr lang="pl-PL" sz="1400" b="1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System jest przeciążony różnorodnymi zadaniami, co zmniejsza skuteczność jego działania</a:t>
            </a:r>
          </a:p>
          <a:p>
            <a:pPr algn="just"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pl-PL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800" b="1" dirty="0" smtClean="0">
                <a:latin typeface="Arial" pitchFamily="34" charset="0"/>
                <a:cs typeface="Arial" pitchFamily="34" charset="0"/>
              </a:rPr>
              <a:t> </a:t>
            </a:r>
            <a:endParaRPr lang="pl-PL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11256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pl-PL" sz="2200" b="1" dirty="0" smtClean="0">
                <a:latin typeface="Times New Roman" pitchFamily="18" charset="0"/>
                <a:cs typeface="Times New Roman" pitchFamily="18" charset="0"/>
              </a:rPr>
              <a:t>GŁÓWNE CELE SYSTEMU POMOCY SPOŁECZNEJ</a:t>
            </a:r>
          </a:p>
          <a:p>
            <a:pPr>
              <a:buNone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Niesienie pomocy osobom i rodzinom, które nie potrafią poradzić sobie z trudną sytuacją  życiową (funkcja opiekuńcza)</a:t>
            </a:r>
          </a:p>
          <a:p>
            <a:pPr marL="109728" lvl="0" indent="0">
              <a:buNone/>
            </a:pP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Pomoc w usamodzielnianiu i reintegracji ze środowiskiem (funkcja aktywizująca)</a:t>
            </a:r>
          </a:p>
          <a:p>
            <a:pPr marL="109728" lvl="0" indent="0">
              <a:buNone/>
            </a:pP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Przeciwdziałanie wystąpieniu sytuacji, uzasadniających udzielanie pomocy społecznej (funkcja profilaktyczna)</a:t>
            </a:r>
          </a:p>
          <a:p>
            <a:endParaRPr lang="pl-PL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784976" cy="864096"/>
          </a:xfrm>
        </p:spPr>
        <p:txBody>
          <a:bodyPr>
            <a:normAutofit/>
          </a:bodyPr>
          <a:lstStyle/>
          <a:p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SPECYFIKA POLITYKI SPOŁECZNEJ I ZAKRES JEJ DZIAŁANIA</a:t>
            </a:r>
            <a:endParaRPr lang="pl-PL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504" y="1844824"/>
            <a:ext cx="8856984" cy="4325112"/>
          </a:xfrm>
        </p:spPr>
        <p:txBody>
          <a:bodyPr>
            <a:normAutofit/>
          </a:bodyPr>
          <a:lstStyle/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Dążenie do poprawy położenia materialnego i wyrównywanie szans życiowych grup społeczeństwa ekonomicznie i socjalnie najsłabszych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Prowadzenie bieżących działań osłonowych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Dostrzeganie z wyprzedzeniem zagrożeń społecznych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Dążenie do standardów unijnych i międzynarodowych</a:t>
            </a:r>
          </a:p>
          <a:p>
            <a:pPr marL="109728" lvl="0" indent="0">
              <a:buNone/>
            </a:pP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lvl="0" indent="0" algn="ctr"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STOSUNEK DO OSOBY STARSZEJ JEST MIARĄ KULTURY NARODU I KULTURY OSOBISTEJ</a:t>
            </a:r>
          </a:p>
          <a:p>
            <a:pPr marL="109728" lvl="0" indent="0" algn="ctr">
              <a:buNone/>
            </a:pP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Kim są tzw. wiekowi?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Jak przedstawia się sytuacja osób 55+?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Co oznacza bieda ludzi w podeszłym wieku?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Co to jest bezrobocie i jakie są jego następstwa dla tej grupy wiekowej?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Czym jest bezradność seniorów, w tym osób samotnych i niepełnosprawnych?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Jak skutecznie aktywizować osoby starsze i jaką pomoc można im zaproponować?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Czy bezrobocie i starość oznaczają definitywne wykluczenie i marginalizację?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Jakie są następstwa długotrwałego bezrobocia i możliwości ich zapobiegania?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,,Aktywni 55+” – co to oznacza?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pl-PL" sz="2200" b="1" dirty="0" smtClean="0">
                <a:latin typeface="Times New Roman" pitchFamily="18" charset="0"/>
                <a:cs typeface="Times New Roman" pitchFamily="18" charset="0"/>
              </a:rPr>
              <a:t>PRZYCZYNY BEZROBOCIA</a:t>
            </a:r>
          </a:p>
          <a:p>
            <a:pPr marL="109728" indent="0" algn="ctr">
              <a:buNone/>
            </a:pPr>
            <a:endParaRPr lang="pl-PL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rak nowych inwestycji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Niewystarczający rozwój gospodarczy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Wysoki przyrost naturalny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utomatyzacja i komputeryzacja procesów produkcyjnych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Brak właściwej polityki zatrudnieniowej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yczerpanie zasobów naturalnych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rak odpowiednich kwalifikacji bezrobotnych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adliwa organizacja rynku pracy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ły przepływ informacji o wolnych miejscach pracy i wolnej sile roboczej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iskie stawki płacy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orzystne zasiłki dla bezrobotnych</a:t>
            </a:r>
          </a:p>
          <a:p>
            <a:pPr>
              <a:buNone/>
            </a:pPr>
            <a:endParaRPr lang="pl-PL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>
            <a:noAutofit/>
          </a:bodyPr>
          <a:lstStyle/>
          <a:p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NASTĘPSTWA BEZROBOCIA </a:t>
            </a:r>
            <a:r>
              <a:rPr lang="pl-PL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owolne zubożenie – ograniczenie wpływów do budżetu rodzinnego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Bieda/ubóstwo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arginalizacja społeczna i zawodowa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ogorszenie życia bezrobotnych, ich rodzin, osób samotnych, emerytów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ojawianie się kryzysów psychicznych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zęstsze popadanie w konflikty z prawem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rustracja i niezadowolenie społeczne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owolne staczanie się w kierunku patologii społecznych (alkoholizm, narkomania, przemoc)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iewykorzystanie siły roboczej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iższa produkcja w gospodarce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igracja zarobkowa bezrobotnych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ojawiająca się niechęć wobec rządzących, pracodawców</a:t>
            </a:r>
          </a:p>
          <a:p>
            <a:pPr>
              <a:buNone/>
            </a:pPr>
            <a:endParaRPr lang="pl-PL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5576" y="2204864"/>
            <a:ext cx="7869560" cy="1066800"/>
          </a:xfrm>
        </p:spPr>
        <p:txBody>
          <a:bodyPr>
            <a:normAutofit/>
          </a:bodyPr>
          <a:lstStyle/>
          <a:p>
            <a:r>
              <a:rPr lang="pl-PL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 Polsce stopa bezrobocia w lipcu 2011 r. wynosiła 11,7%. </a:t>
            </a:r>
            <a:r>
              <a:rPr lang="pl-PL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pl-PL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iczba ogółem zarejestrowanych bezrobotnych w UP to 1mln 863 tys.</a:t>
            </a:r>
            <a:endParaRPr lang="pl-PL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3717032"/>
            <a:ext cx="8147248" cy="16561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POWIAT BRZESKI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Stopa bezrobocia w 2011r. [źródło-PUP Brzesko] </a:t>
            </a: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MIESIĄC                  POWIAT BRZESKI                   WOJEWÓDZTWO MAŁOPOLSKIE                     KRAJ</a:t>
            </a:r>
          </a:p>
          <a:p>
            <a:pPr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LIPIEC                                11,3                                                        9,8                                                    11,7</a:t>
            </a:r>
          </a:p>
          <a:p>
            <a:pPr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899592" y="1124744"/>
            <a:ext cx="69847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>
              <a:spcBef>
                <a:spcPts val="300"/>
              </a:spcBef>
              <a:buClr>
                <a:srgbClr val="A04DA3"/>
              </a:buClr>
            </a:pPr>
            <a:r>
              <a:rPr lang="pl-PL" sz="1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pl-PL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CZŁOWIEK JEST BIEDNY NIE DLATEGO, ŻE NIE MA PIENIEDZY, ALE DLATEGO, ŻE NIE PRACUJE</a:t>
            </a:r>
            <a:r>
              <a:rPr lang="pl-PL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pl-PL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1143000"/>
            <a:ext cx="7344816" cy="4806280"/>
          </a:xfrm>
        </p:spPr>
        <p:txBody>
          <a:bodyPr>
            <a:noAutofit/>
          </a:bodyPr>
          <a:lstStyle/>
          <a:p>
            <a:pPr algn="just"/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Ubóstwo i bieda</a:t>
            </a: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jako wypadkowa bezrobocia to niemożność osiągnięcia minimalnego standardu życiowego. Ubóstwo odnosi się do osób, rodzin lub grup, których środki materialne, kulturalne                     i socjalne są ograniczone w takim stopniu, że poziom ich życia obniża się poza akceptowane minimum w kraju i lokalnym środowisku. </a:t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Wykluczenie społeczne </a:t>
            </a: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zjawisko, które w sposób istotny powiązane jest  z występowaniem biedy, ubóstwa. To brak lub ograniczanie możliwości uczestnictwa, wpływania i korzystania z podstawowych instytucji publicznych i rynków, które powinny być dostępne dla każdego, a w szczególności dla osób ubogich.</a:t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490736"/>
          </a:xfrm>
        </p:spPr>
        <p:txBody>
          <a:bodyPr>
            <a:normAutofit fontScale="90000"/>
          </a:bodyPr>
          <a:lstStyle/>
          <a:p>
            <a:r>
              <a:rPr lang="pl-PL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pl-PL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ANALIZA  SWOT</a:t>
            </a:r>
            <a:r>
              <a:rPr lang="pl-PL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Przy opracowywaniu mocnych i słabych stron,  w większym stopniu skoncentrowano się na analizie zjawisk dotyczących pomocy osobom starszym i ich aktywizacji społeczno-zawodowej.</a:t>
            </a:r>
            <a:r>
              <a:rPr lang="pl-PL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0480"/>
          </a:xfrm>
        </p:spPr>
        <p:txBody>
          <a:bodyPr>
            <a:noAutofit/>
          </a:bodyPr>
          <a:lstStyle/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KWESTIA OSÓB BEZROBOTNYCH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KWESTIA OSÓB UZALEŻNIONYCH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KWESTIA LUDZI BEZDOMNYCH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KWESTIA OSÓB STARSZYCH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KWESTIA OSÓB NIEPEŁNOSPRAWNYCH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KWESTIA ROZWOJU KADR I SŁUŻB POMOCY SPOŁECZNEJ</a:t>
            </a:r>
          </a:p>
          <a:p>
            <a:pPr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PODSUMOWANIE  SWOT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ypracowanie skutecznego systemu zachęt do zatrudniania osób 55+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ydłużenie okresu pracy dla w/w osób i czasu przejścia na emeryturę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walczanie stereotypów dotyczących osób starszych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rzeciwdziałanie dyskryminacji ze względu na wiek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omoc osobom niepełnosprawnym fizycznie i psychicznie w ramach pakietu ofertowego  55+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zeroko zakrojona promocja szkoleń środowiska osób 55+, której celem jest podniesienie atrakcyjności  w zakresie zatrudnienia i produktywności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rowadzenie kampanii na rzecz równouprawnienia płci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nformowanie i promowanie aktywnego starzenia się  </a:t>
            </a:r>
          </a:p>
          <a:p>
            <a:pPr lvl="0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naliza sytuacji ekonomicznej osób starszych 55+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2934355"/>
            <a:ext cx="4945585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</a:t>
            </a:r>
            <a:endParaRPr kumimoji="0" lang="pl-P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</a:t>
            </a:r>
            <a:endParaRPr kumimoji="0" lang="pl-P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                                                     </a:t>
            </a:r>
            <a:endParaRPr kumimoji="0" lang="pl-P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pl-P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286000" y="56667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dirty="0"/>
          </a:p>
        </p:txBody>
      </p:sp>
      <p:sp>
        <p:nvSpPr>
          <p:cNvPr id="14" name="Tytuł 13"/>
          <p:cNvSpPr>
            <a:spLocks noGrp="1"/>
          </p:cNvSpPr>
          <p:nvPr>
            <p:ph type="title"/>
          </p:nvPr>
        </p:nvSpPr>
        <p:spPr>
          <a:xfrm>
            <a:off x="1259632" y="2348880"/>
            <a:ext cx="6912768" cy="2088232"/>
          </a:xfrm>
        </p:spPr>
        <p:txBody>
          <a:bodyPr>
            <a:noAutofit/>
          </a:bodyPr>
          <a:lstStyle/>
          <a:p>
            <a:pPr algn="just"/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„DOPRAWDY, TAKI MODEL ROZWOJU, KTÓRY BY NIE SZANOWAŁ I NIE POPIERAŁ PRAW LUDZKICH, OSOBISTYCH I SPOŁECZNYCH, EKONOMICZNYCH               I POLITYCZNYCH, ŁACZNIE Z PRAWAMI NARODÓW             I LUDÓW, NIE BYŁBY GODNY CZŁOWIEKA”.</a:t>
            </a:r>
            <a:br>
              <a:rPr lang="pl-PL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pl-PL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pl-PL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Jan Paweł II</a:t>
            </a:r>
            <a:br>
              <a:rPr lang="pl-PL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581000"/>
          </a:xfrm>
        </p:spPr>
        <p:txBody>
          <a:bodyPr>
            <a:normAutofit/>
          </a:bodyPr>
          <a:lstStyle/>
          <a:p>
            <a:pPr algn="ctr"/>
            <a:r>
              <a:rPr lang="pl-PL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STAROŚĆ</a:t>
            </a:r>
            <a:endParaRPr lang="pl-PL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325112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pl-PL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     TRZY OKRESY STAROŚCI:</a:t>
            </a:r>
          </a:p>
          <a:p>
            <a:pPr algn="just">
              <a:buNone/>
            </a:pPr>
            <a:endParaRPr lang="pl-PL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	60 – 75 lat – wiek podeszły (tzw. wczesna starość)</a:t>
            </a:r>
          </a:p>
          <a:p>
            <a:pPr marL="109728" indent="0"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	75 – 90 lat – wiek starczy (tzw. późna starość)</a:t>
            </a:r>
            <a:br>
              <a:rPr lang="pl-PL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	90 lat i powyżej – wiek sędziwy (tzw. długowieczność)</a:t>
            </a:r>
          </a:p>
          <a:p>
            <a:pPr algn="just"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	Za podstawowe cechy starości uważa się: znaczny spadek zdolności adaptacyjnych człowieka w wymiarze biologicznym, psychospołecznym, postępujące ograniczenie samodzielności życiowej oraz stopniowe nasilenie się zależności od otoczenia. </a:t>
            </a:r>
          </a:p>
          <a:p>
            <a:pPr algn="just">
              <a:buNone/>
            </a:pPr>
            <a:r>
              <a:rPr lang="pl-PL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    Do najważniejszych problemów ludzi starszych można zaliczyć samotność, chorobę, inwalidztwo, życie w ubóstwie, poczucie nieprzydatności. Wszystkie te problemy wskazują na istniejącą marginalizację osób starszych jako zbiorowości, czego przykładem może być stopniowe eliminowanie ich z aktywnego życia zawodowego i społecznego w momencie przekraczania granicy wieku emerytalnego, dlatego stopniowe przygotowywanie seniorów do starości i jej przeżywania stanowi duże wyzwanie w dzisiejszych czasach             i ma niebagatelne znaczenie w motywowaniu ich do aktywnego trybu życia, tak fizycznego, jak i intelektualnego.</a:t>
            </a:r>
            <a:endParaRPr lang="pl-PL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435280" cy="1066800"/>
          </a:xfrm>
        </p:spPr>
        <p:txBody>
          <a:bodyPr>
            <a:noAutofit/>
          </a:bodyPr>
          <a:lstStyle/>
          <a:p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CEL  STRATEGICZNY</a:t>
            </a:r>
            <a:b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POWIATOWY PROGRAM POMOCY OSOBOM STARSZYM 55+</a:t>
            </a:r>
            <a:b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Priorytetowe grupy 55+ objęte programem i wymagające wsparcia: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Osoby bezrobotne zarejestrowane w PUP</a:t>
            </a:r>
          </a:p>
          <a:p>
            <a:pPr lvl="0"/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Osoby długotrwale pozostające bez pracy</a:t>
            </a:r>
          </a:p>
          <a:p>
            <a:pPr lvl="0"/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Kobiety i mężczyźni bez kwalifikacji zawodowych, pozostające poza rynkiem pracy</a:t>
            </a:r>
          </a:p>
          <a:p>
            <a:pPr lvl="0"/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Bezrobotni niepełnosprawni</a:t>
            </a:r>
          </a:p>
          <a:p>
            <a:pPr lvl="0"/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Osoby bezrobotne zamierzające rozpocząć działalność gospodarcza</a:t>
            </a:r>
          </a:p>
          <a:p>
            <a:pPr lvl="0"/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Osoby i grupy zagrożone wykluczeniem społecznym</a:t>
            </a:r>
          </a:p>
          <a:p>
            <a:pPr lvl="0"/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Pracownicy zagrożeni zwolnieniem z pracy w związku z procesami restrukturyzacyjnymi</a:t>
            </a:r>
          </a:p>
          <a:p>
            <a:pPr lvl="0"/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Społeczność osób niepełnosprawnych</a:t>
            </a:r>
          </a:p>
          <a:p>
            <a:pPr lvl="0"/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Wykluczeni – osoby, które nie nadążają za wyzwaniami, nie potrafią dostosować się do   zmian, nie posiadają umiejętności obsługi nowych produktów</a:t>
            </a:r>
          </a:p>
          <a:p>
            <a:pPr lvl="0"/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Otoczenie osób wykluczonych społecznie, których dotknęło ubóstwo, uzależnionych </a:t>
            </a:r>
          </a:p>
          <a:p>
            <a:pPr>
              <a:buNone/>
            </a:pPr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      i współuzależnionych</a:t>
            </a:r>
          </a:p>
          <a:p>
            <a:pPr lvl="0"/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Seniorzy</a:t>
            </a:r>
          </a:p>
          <a:p>
            <a:pPr lvl="0"/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Pracodawcy i przedsiębiorcy, tworzący nowe miejsca pracy </a:t>
            </a:r>
          </a:p>
          <a:p>
            <a:pPr>
              <a:buNone/>
            </a:pPr>
            <a:endParaRPr lang="pl-PL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92088"/>
          </a:xfrm>
        </p:spPr>
        <p:txBody>
          <a:bodyPr>
            <a:normAutofit/>
          </a:bodyPr>
          <a:lstStyle/>
          <a:p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CELE  SZCZEGÓŁOWE</a:t>
            </a:r>
            <a:endParaRPr lang="pl-PL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Systematyczne zmniejszanie liczby bezrobocia – aktywizacja zawodowa osób 55+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Promowanie zatrudnienia i rozwoju przedsiębiorczości w tym poprawa zdolności adaptacyjnych pracowników i firm do zmian zachodzących w gospodarce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Integracja i reintegracja zawodowa kobiet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Powołanie Powiatowego Banku Informacji umożliwiającego dostęp do usług rynku pracy dla bezrobotnych i pracodawców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Zwiększenie skuteczności i jakości pracy PUP poprzez innowacyjność pakietu ofertowego.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Powołanie Powiatowego Koordynatora Programu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Pomoc i integracja zawodowa osób niepełnosprawnych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Promocja dowolnych form i miejsc zatrudnienia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Inwestowanie w kapitał ludzki poprzez podnoszenie poziomu aktywności zawodowej bezrobotnych powyżej 50 roku życia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Zmniejszenie obszarów wykluczenia społecznego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Rozwiązywanie problemów związanych ze starzeniem się społeczeństwa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Propagowanie zintegrowanego systemu rozwiązywania problemów społecznych w powiecie brzeskim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/>
          </a:bodyPr>
          <a:lstStyle/>
          <a:p>
            <a:r>
              <a:rPr lang="pl-PL" sz="2200" dirty="0" smtClean="0"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OCZEKIWANE  EFEKTY</a:t>
            </a:r>
            <a:endParaRPr lang="pl-PL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25112"/>
          </a:xfrm>
        </p:spPr>
        <p:txBody>
          <a:bodyPr>
            <a:noAutofit/>
          </a:bodyPr>
          <a:lstStyle/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Zwiększenie motywacji oraz umiejętności osób bezrobotnych do samodzielnego poszukiwania pracy, samozatrudnienia lub prowadzenia działalności gospodarczej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Powstawanie nowych miejsc pracy w przedsiębiorstwach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Zmniejszenie bezrobocia w powiecie brzeskim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Poprawa efektywności i kompetencji urzędu pracy przy wsparciu instytucji działających     na rzecz rynku pracy. Działania te powinny przynieść widoczne zwiększenie oferty usług na rynku dla osób bezrobotnych i poszukujących pracy, a w efekcie podnieść ich zdolność do zatrudnienia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Zwiększenie aktywności poprzez udział w wolontariacie, dokształcanie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Wzrost aktywności kobiet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Podniesienie poziomu zatrudnienia osób niepełnosprawnych na otwartym rynku pracy, skuteczna aktywizacja tej grupy mieszkańców powiatu oraz podniesienie kwalifikacji zawodowych i zmiana postaw społecznych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Zmniejszenie liczby bezrobotnych niepełnosprawnych i utrzymanie dotychczasowych miejsc pracy.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Systematyczne obniżanie liczby osób pracujących nielegalnie oraz zwiększenie mobilności osób bezrobotnych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Zwiększenie liczby osób długotrwale bezrobotnych, które nabędą praktyczne umiejętności zawodowe - w miejscu pracy - w ramach przygotowania zawodowego</a:t>
            </a: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Zwiększenie zdolności do wykonywania pracy poprzez nabycie, uzupełnienie lub zmianę kwalifikacji zawodowych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>
            <a:noAutofit/>
          </a:bodyPr>
          <a:lstStyle/>
          <a:p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Główne wskaźniki oczekiwanych efektów PPPOS 55+</a:t>
            </a:r>
            <a:r>
              <a:rPr lang="pl-PL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611560" y="1628800"/>
            <a:ext cx="7920880" cy="4657704"/>
          </a:xfrm>
        </p:spPr>
        <p:txBody>
          <a:bodyPr>
            <a:noAutofit/>
          </a:bodyPr>
          <a:lstStyle/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Ogólna liczba bezrobotnych z podziałem na płeć, miasto i wieś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Stopa bezrobocia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Udział długotrwale bezrobotnych w populacji ogółem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Liczba osób rozpoczynających działalność gospodarcza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Liczba osób objętych różnego rodzaju programami szkoleniowymi i dokształcającymi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Ogólna liczba osób niepełnosprawnych podejmujących pracę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Liczba osób bezrobotnych wyrejestrowanych z powodu podjęcia pracy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Baza nowych powstałych miejsc pracy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Zmniejszenie udziału kobiet w ogólnej liczbie bezrobotnych w wyniku uzyskania zatrudnienia bądź samozatrudnienia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Zwiększenie liczby osób długotrwale bezrobotnych, które nabędą praktyczne umiejętności zawodowe w miejscu pracy w ramach przygotowania zawodowego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Zwiększenie zdolności do wykonywania pracy poprzez nabycie, uzupełnienie lub zmianę kwalifikacji zawodowych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Wykształcenie potrzeby zdobywania nowych informacji, niezbędnych do aktywności                      w poszukiwaniu  pracy,  zwiększenie  zdolności  komunikacji  oraz  motywacji do poszukiwania zatrudnienia</a:t>
            </a:r>
          </a:p>
          <a:p>
            <a:pPr lvl="0" algn="just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Dokonywanie oceny zakresu wsparcia ze strony państwa, województwa ,powiatu gmin i innych podmiotów pod względem wielkości środków   finansowych oraz instrumentów stosowanych          w polityce ograniczenia bezrobocia</a:t>
            </a:r>
          </a:p>
          <a:p>
            <a:pPr algn="just"/>
            <a:endParaRPr lang="pl-PL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1043608" y="980728"/>
            <a:ext cx="7128792" cy="5238328"/>
          </a:xfrm>
        </p:spPr>
        <p:txBody>
          <a:bodyPr>
            <a:noAutofit/>
          </a:bodyPr>
          <a:lstStyle/>
          <a:p>
            <a:pPr algn="just"/>
            <a:r>
              <a:rPr lang="pl-PL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Miejsce realizacji programu</a:t>
            </a: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Obszar Powiat Brzeskiego</a:t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Okres realizacji programu</a:t>
            </a:r>
            <a:r>
              <a:rPr lang="pl-PL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W zapisie rządowym okres realizacji projektu przewidziany został na lata 2008–2020, a PPPOS 55+ dla powiatu brzeskiego. </a:t>
            </a:r>
            <a:r>
              <a:rPr lang="pl-PL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ealna data rozpoczęcia realizacji programu 2012–2020, pod warunkiem posiadania własnych środków oraz otrzymania ich z innych źródeł w tym z EFS. Po 2020 roku, program powinien być kontynuowany, o ile będzie obowiązywać odpowiednia wykładnia prawna i zabezpieczenia finansowe.</a:t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Adresaci programu</a:t>
            </a: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Osoby starsze 55+, których dotyczy problem bezrobocia, ubóstwa, uzależnienia, niezaradności życiowej, wykluczenia, niepełnosprawności, bezdomności, zwątpienia, przechodzenia kryzysu, osamotnienia w podeszłym wieku.</a:t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91264" cy="3024336"/>
          </a:xfrm>
        </p:spPr>
        <p:txBody>
          <a:bodyPr>
            <a:normAutofit/>
          </a:bodyPr>
          <a:lstStyle/>
          <a:p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ŹRÓDŁA FINANSOWANIA PROGRAMU</a:t>
            </a:r>
            <a:b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Środki pochodzące z EFS </a:t>
            </a:r>
            <a:b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Środki własne Powiatu i Gmin</a:t>
            </a:r>
            <a:b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Środki własne partnerów uczestniczących w Programie</a:t>
            </a:r>
            <a:b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Dotacje celowe i inne</a:t>
            </a:r>
            <a:b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Fundusze pozyskane z innych źródeł</a:t>
            </a:r>
            <a:b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>
            <a:normAutofit/>
          </a:bodyPr>
          <a:lstStyle/>
          <a:p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MONITOROWANIE I EWALUACJA PROGRAMU</a:t>
            </a:r>
            <a:b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700808"/>
            <a:ext cx="8219256" cy="47297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      Proces ewaluacji i monitorowania powinien być stały, prowadzony na bieżąco podczas realizacji programu tak, aby  w przypadku zaistniałych negatywnych zjawisk można było wprowadzić             w projekcie odpowiednie zmiany. Społeczeństwo powiatu powinno być na informowane o sposobie realizacji programu i efektach jego wdrażania. Ponadto monitorowanie jest procesem, który ma na celu analizowanie stanu zaawansowania realizacji danego zadania i zgodności z postawionymi celami oraz założeniami. Istotą monitorowania jest wyciąganie wniosków z tego, co zostało i nie zostało zrobione, oraz modyfikowanie dalszych poczynań w taki sposób, aby efektywnie kojarzyć je z innymi przedsięwzięciami realizowanymi na obszarze Starostwa.</a:t>
            </a:r>
          </a:p>
          <a:p>
            <a:pPr algn="just"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PODSUMOWANIE</a:t>
            </a:r>
          </a:p>
          <a:p>
            <a:pPr algn="just"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      Powiatowy Program Pomocy Osobom Starszym 55+ to dokument, który  przede wszystkim wskazuje  kierunki działania w sferze polityki społecznej, które mają pomóc w realizacji wspólnego celu jakim jest zapewnienie mieszkańcom powiatu  brzeskiego warunków do godnego życia  i rozwoju  w ich miejscu zamieszkania, oraz poprawa jakości ich życia poprzez sprawnie i skutecznie funkcjonujący system instytucjonalny oraz nowoczesne formy informowania o możliwościach wykorzystania własnych i zewnętrznych zasobów, a także wspieranie wszelkiej aktywności i inicjatyw prorozwojowych we wszystkich obszarach życia gospodarczego i społecznego uwzględniający potrzeby mieszkańców. Należy pamiętać, że przedstawiona wersja programu z założenia jest otwarta i może podlegać dalszym modyfikacjom - zawsze jednak pamiętając aby zachodzące zmiany  były korzystne dla mieszkańców naszego powiatu.</a:t>
            </a:r>
          </a:p>
          <a:p>
            <a:pPr algn="just"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endParaRPr lang="pl-PL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483768" y="4653136"/>
            <a:ext cx="4953000" cy="681190"/>
          </a:xfrm>
        </p:spPr>
        <p:txBody>
          <a:bodyPr>
            <a:normAutofit/>
          </a:bodyPr>
          <a:lstStyle/>
          <a:p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DZIĘKUJĘ ZA UWAGĘ.</a:t>
            </a:r>
            <a:endParaRPr lang="en-US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0117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229600" cy="845840"/>
          </a:xfrm>
        </p:spPr>
        <p:txBody>
          <a:bodyPr>
            <a:normAutofit/>
          </a:bodyPr>
          <a:lstStyle/>
          <a:p>
            <a:r>
              <a:rPr lang="pl-PL" sz="1800" b="1" dirty="0" smtClean="0">
                <a:latin typeface="Times New Roman" pitchFamily="18" charset="0"/>
                <a:cs typeface="Times New Roman" pitchFamily="18" charset="0"/>
              </a:rPr>
              <a:t>   PRZYSTAPIENIE POLSKI DO UNII EUROPEJSKIEJ </a:t>
            </a:r>
            <a:r>
              <a:rPr lang="pl-PL" sz="18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pl-PL" sz="1800" b="1" dirty="0" smtClean="0">
                <a:latin typeface="Times New Roman" pitchFamily="18" charset="0"/>
                <a:cs typeface="Times New Roman" pitchFamily="18" charset="0"/>
              </a:rPr>
              <a:t>1 MAJA 2004 ROKU)</a:t>
            </a:r>
            <a:endParaRPr lang="pl-P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504" y="1772816"/>
            <a:ext cx="8579296" cy="4824536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pl-PL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      „WSZYSTKO O NAS BEZ NAS”</a:t>
            </a:r>
          </a:p>
          <a:p>
            <a:pPr marL="109728" indent="0" algn="just">
              <a:buNone/>
            </a:pP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       „NIC O NAS BEZ NAS</a:t>
            </a:r>
          </a:p>
          <a:p>
            <a:pPr marL="109728" indent="0" algn="just">
              <a:buNone/>
            </a:pPr>
            <a:r>
              <a:rPr lang="pl-PL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      4 ZASADY  EFS :</a:t>
            </a:r>
          </a:p>
          <a:p>
            <a:pPr marL="109728" indent="0" algn="just"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 algn="just">
              <a:buNone/>
            </a:pP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             	ZASADA KONCENTRACJI          polega na wykorzystaniu funduszy, które muszą się koncentrować </a:t>
            </a:r>
          </a:p>
          <a:p>
            <a:pPr marL="109728" indent="0" algn="just">
              <a:buNone/>
            </a:pPr>
            <a:r>
              <a:rPr lang="pl-PL" sz="1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		            na ograniczonych, precyzyjnie określonych celach.</a:t>
            </a:r>
          </a:p>
          <a:p>
            <a:pPr marL="624078" indent="-514350" algn="just"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 algn="just">
              <a:buNone/>
            </a:pP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pl-PL" sz="1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	ZASADA PROGRAMOWANIA  wszelkie działania, które muszą być oparte na wieloletnich,  strategicznych                        			            programach rozwoju. Fundusze nie wspierają bezpośrednio wskazanych             		                                    projektów, lecz projekty ujęte w ramy długofalowych strategii.</a:t>
            </a:r>
          </a:p>
          <a:p>
            <a:pPr marL="624078" indent="-514350" algn="just"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 algn="just">
              <a:buNone/>
            </a:pP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pl-PL" sz="1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	ZASADA PARTNERSTWA </a:t>
            </a:r>
            <a:r>
              <a:rPr lang="pl-PL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       dotyczy realizacji i monitorowania projektów, przy ścisłej </a:t>
            </a:r>
            <a:r>
              <a:rPr lang="pl-PL" sz="1200" b="1" dirty="0">
                <a:latin typeface="Times New Roman" pitchFamily="18" charset="0"/>
                <a:cs typeface="Times New Roman" pitchFamily="18" charset="0"/>
              </a:rPr>
              <a:t>współpracy  Komisji  </a:t>
            </a: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                           		                                    z krajowymi, regionalnymi i lokalnymi władzami oraz partnerami                                   			            społecznymi i gospodarczymi</a:t>
            </a:r>
          </a:p>
          <a:p>
            <a:pPr marL="624078" indent="-514350" algn="just"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 algn="just">
              <a:buNone/>
            </a:pP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pl-PL" sz="1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	ZASADA DODATKOWOŚCI         środki funduszu mają uzupełniać środki przeznaczone na ten cel przez kraje 				            członkowskie, a więc nie mogą zastępować w całości środków państwowych</a:t>
            </a:r>
          </a:p>
          <a:p>
            <a:pPr marL="624078" indent="-514350" algn="just">
              <a:buNone/>
            </a:pPr>
            <a:endParaRPr lang="pl-PL" sz="1200" b="1" dirty="0">
              <a:latin typeface="Times New Roman" pitchFamily="18" charset="0"/>
              <a:cs typeface="Times New Roman" pitchFamily="18" charset="0"/>
            </a:endParaRPr>
          </a:p>
          <a:p>
            <a:pPr marL="624078" indent="-514350" algn="just">
              <a:buNone/>
            </a:pPr>
            <a:endParaRPr lang="pl-PL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 algn="just">
              <a:buNone/>
            </a:pPr>
            <a:r>
              <a:rPr lang="pl-PL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      W POLSCE POKL BYŁFINANSOWANY W LATACH 2007–2013 W 85% ZE ŚRODKÓW  UE I EFS ORAZ W 15% ZE ŚRODKÓW KRAJOWYCH. OGÓLNA KWOTA TO 11,5 MLD EURO, A Z EFS 9,7 MLD EURO</a:t>
            </a:r>
          </a:p>
          <a:p>
            <a:pPr marL="624078" indent="-514350" algn="just">
              <a:buNone/>
            </a:pPr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</a:t>
            </a:r>
          </a:p>
          <a:p>
            <a:pPr algn="just">
              <a:buNone/>
            </a:pPr>
            <a:endParaRPr lang="pl-PL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KTO REALIZUJE PROJEKTY Z POKL</a:t>
            </a:r>
            <a:endParaRPr lang="pl-PL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2249424"/>
            <a:ext cx="8712968" cy="4325112"/>
          </a:xfrm>
        </p:spPr>
        <p:txBody>
          <a:bodyPr>
            <a:normAutofit/>
          </a:bodyPr>
          <a:lstStyle/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JEDNOSTKI ADMINISTRACJI RZĄDOWEJ I SAMORZĄDOWEJ</a:t>
            </a: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INSTYTUCJE RYNKU PRACY</a:t>
            </a: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INSTYTUCJE SZKOLENIOWE</a:t>
            </a: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SEKTOR PRZEDSIĘBIORCÓW PRYWATNYCH</a:t>
            </a: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INSTYTUCJE OTOCZENIA BIZNESU</a:t>
            </a: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ORGANIZACJE  POZARZĄDOWE</a:t>
            </a: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INSTYTUCJE SYSTEMU OŚWIATY I SZKOLNICTWA WYŻSZEGO</a:t>
            </a: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INSTYTUCJE KOŚCIELNE I WYZNANIOWE</a:t>
            </a:r>
          </a:p>
          <a:p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INNE PODMIOTY</a:t>
            </a:r>
          </a:p>
          <a:p>
            <a:endParaRPr lang="pl-PL" sz="1400" b="1" dirty="0">
              <a:latin typeface="Times New Roman" pitchFamily="18" charset="0"/>
              <a:cs typeface="Times New Roman" pitchFamily="18" charset="0"/>
            </a:endParaRPr>
          </a:p>
          <a:p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 algn="ctr"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„DUŻO ROBIMY OSOBNO, ZRÓBMY JESZCZE WIĘCEJ WSPÓLNIE”</a:t>
            </a:r>
            <a:endParaRPr lang="pl-PL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1143000"/>
            <a:ext cx="7632848" cy="4806280"/>
          </a:xfrm>
        </p:spPr>
        <p:txBody>
          <a:bodyPr>
            <a:normAutofit/>
          </a:bodyPr>
          <a:lstStyle/>
          <a:p>
            <a:pPr algn="just"/>
            <a:r>
              <a:rPr lang="pl-PL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od sprawności władz</a:t>
            </a: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samorządowych Powiatu Brzeskiego zależeć będzie wysokość pozyskanych środków z ogólnej kwoty</a:t>
            </a: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 realizację wytyczonych celów, dotyczących polityki społecznej Powiatu, bowiem mimo przygotowywanych i w niektórych przypadkach już gotowych aktów prawnych i programów, pieniędzy z państwowej            i unijnej kasy będzie coraz mniej. Niepewna  jest  zatem pomyślna realizacja wszystkich planowanych założeń, dotyczących pomocy osobom starszym 55+ zarówno w kraju, jak i w Powiecie.</a:t>
            </a: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,,JEŻELI NIE PODEJMIEMY ODPOWIEDNICH DZIAŁAŃ TERAZ, TO KIEDY? JEŻELI NIE MY, TO KTO?”</a:t>
            </a:r>
            <a: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pl-PL" sz="2200" b="1" dirty="0" smtClean="0">
                <a:latin typeface="Times New Roman" pitchFamily="18" charset="0"/>
                <a:cs typeface="Times New Roman" pitchFamily="18" charset="0"/>
              </a:rPr>
              <a:t>M I S J A</a:t>
            </a:r>
            <a:endParaRPr lang="pl-PL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700808"/>
            <a:ext cx="8291264" cy="42484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„LUDZI STARSZYCH NIE SZANUJMY TYLKO SŁOWEM, ALE</a:t>
            </a:r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PRZEDE WSZYSTKIM CZYNEM I SKUTECZNĄ POMOCĄ”</a:t>
            </a:r>
          </a:p>
          <a:p>
            <a:pPr algn="just">
              <a:buNone/>
            </a:pPr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Cele i wytyczne Powiatowego Programu Pomocy Osobom Starszym (PPPOS 55 +) powinny być realizowane poprzez tworzenie</a:t>
            </a:r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sieci wyspecjalizowanych placówek z wykorzystaniem najnowszych osiągnięć nauki i techniki, a także profesjonalnego personelu, pracowników różnych specjalności, ludzi dobrej woli, wolontariuszy, młodzieży szkolnej itp. z jednoczesnym przestrzeganiem przyjętych norm i obowiązującego w tym zakresie prawa. Należy pamiętać, że nie ilość dóbr materialnych jest najważniejsza, ale ich skuteczne zastosowanie. </a:t>
            </a:r>
          </a:p>
          <a:p>
            <a:pPr algn="just">
              <a:buNone/>
            </a:pP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	REALNE MOŻLIWOŚCI ROZWIĄZYWANIA PROBLEMÓW SPOŁECZNYCH TO WYPADKOWA CZYNNIKÓW:</a:t>
            </a:r>
          </a:p>
          <a:p>
            <a:pPr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MODEL POLITYKI SPOŁECZNEJ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REGULACJE PRAWNE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BUDŻET CENTRALNY, POWIATOWY, GMINNY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OTWARTOŚĆ I PRZYCHYLNOŚĆ WŁADZ SAMORZĄDOWYCH 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POTENCJAŁ LOKALNEGO BIZNESU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ZASTOSOWANIE WŁAŚCIWYCH I SKUTECZNYCH FORM AKTYWIZACJI OSÓB STARSZYCH 55+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pl-PL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864096"/>
          </a:xfrm>
        </p:spPr>
        <p:txBody>
          <a:bodyPr>
            <a:noAutofit/>
          </a:bodyPr>
          <a:lstStyle/>
          <a:p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pl-PL" sz="2200" b="1" dirty="0" smtClean="0">
                <a:latin typeface="Times New Roman" pitchFamily="18" charset="0"/>
                <a:cs typeface="Times New Roman" pitchFamily="18" charset="0"/>
              </a:rPr>
              <a:t>W I Z J A</a:t>
            </a:r>
            <a:br>
              <a:rPr lang="pl-PL" sz="2200" b="1" dirty="0" smtClean="0">
                <a:latin typeface="Times New Roman" pitchFamily="18" charset="0"/>
                <a:cs typeface="Times New Roman" pitchFamily="18" charset="0"/>
              </a:rPr>
            </a:br>
            <a:endParaRPr lang="pl-PL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25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   „JAKOŚĆ  ŚWIADCZONEJ  POMOCY I OPIEKI  NAD OSOBAMI STARSZYMI WPŁYWA NA JAKOŚĆ ICH ŻYCIA”</a:t>
            </a:r>
          </a:p>
          <a:p>
            <a:pPr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pl-PL" sz="1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W ciągłym procesie niesienia pomocy i świadczenia opieki osobom starszym pożądane jest zapobieganie: marginalizacji społecznej i zawodowej beneficjentów, zjawiskom uzależniania się od świadczeń pomocowych, wzrostowi postaw biernych i tych roszczeniowych</a:t>
            </a:r>
            <a:r>
              <a:rPr lang="pl-PL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oraz nieustanne </a:t>
            </a:r>
            <a:r>
              <a:rPr lang="pl-PL" sz="1400" dirty="0">
                <a:latin typeface="Times New Roman" pitchFamily="18" charset="0"/>
                <a:cs typeface="Times New Roman" pitchFamily="18" charset="0"/>
              </a:rPr>
              <a:t>dążenie do wspierania postaw w usamodzielnianiu życiowym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. W przyszłości zakładany i oczekiwany efekt, jaki powinien powstać w ramach prezentowanego dokumentu, będzie również gwarantem wysokiej jakości pomocy społecznej, opieki i aktywizacji zawodowej. Dodatkową gwarancją powodzenia programu będzie strategiczna współpraca wszystkich podmiotów, służb</a:t>
            </a:r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i partnerów, w szczególności zaś aktywność władz samorządowych </a:t>
            </a:r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owiatu i gmin.</a:t>
            </a:r>
            <a:r>
              <a:rPr lang="pl-PL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400" dirty="0" smtClean="0">
                <a:latin typeface="Times New Roman" pitchFamily="18" charset="0"/>
                <a:cs typeface="Times New Roman" pitchFamily="18" charset="0"/>
              </a:rPr>
              <a:t>Dzięki zespołowi partnerów, realizujących wspólny cel, wypełniających swoje zadania i ukierunkowujących je w sposób konsekwentny, możliwa będzie realizacja wydatków z kasy publicznej, w celu zapewnienia świadczenia pomocy, opieki, reedukacji zawodowej  i wszelkiego rodzaju aktywizacji osób starszych, którzy jej oczekują.</a:t>
            </a:r>
            <a:endParaRPr lang="pl-PL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1066800"/>
          </a:xfrm>
        </p:spPr>
        <p:txBody>
          <a:bodyPr>
            <a:normAutofit/>
          </a:bodyPr>
          <a:lstStyle/>
          <a:p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   OGÓLNA </a:t>
            </a:r>
            <a:r>
              <a:rPr lang="pl-PL" sz="2200" b="1" dirty="0" smtClean="0">
                <a:latin typeface="Times New Roman" pitchFamily="18" charset="0"/>
                <a:cs typeface="Times New Roman" pitchFamily="18" charset="0"/>
              </a:rPr>
              <a:t>CHARAKTERYSTYKA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POWIATU BRZESKIEGO</a:t>
            </a:r>
            <a:endParaRPr lang="pl-PL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22809" y="1628800"/>
            <a:ext cx="8219256" cy="4673598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endParaRPr lang="pl-PL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Miasto i Gmina Brzesko                        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Miasto i Gmina Czchów                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Gmina Borzęcin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Gmina Dębno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Gmina Gnojnik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Gmina Iwkowa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Gmina Szczurowa</a:t>
            </a:r>
            <a:endParaRPr lang="pl-PL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None/>
            </a:pPr>
            <a:r>
              <a:rPr lang="pl-PL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</a:t>
            </a:r>
            <a:endParaRPr lang="pl-PL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900938"/>
            <a:ext cx="4674121" cy="478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069848"/>
          </a:xfrm>
        </p:spPr>
        <p:txBody>
          <a:bodyPr>
            <a:normAutofit/>
          </a:bodyPr>
          <a:lstStyle/>
          <a:p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pl-PL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755493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elkomiejski">
  <a:themeElements>
    <a:clrScheme name="Wielkomiejski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Wielkomiejski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ielkomiejski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1434</TotalTime>
  <Words>1915</Words>
  <Application>Microsoft Office PowerPoint</Application>
  <PresentationFormat>Pokaz na ekranie (4:3)</PresentationFormat>
  <Paragraphs>473</Paragraphs>
  <Slides>28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28</vt:i4>
      </vt:variant>
    </vt:vector>
  </HeadingPairs>
  <TitlesOfParts>
    <vt:vector size="29" baseType="lpstr">
      <vt:lpstr>Wielkomiejski</vt:lpstr>
      <vt:lpstr>             POWIAT BRZESKI POWIATOWY PROGRAM POMOCY OSOBOM STARSZYM 55+                                                                   OPRACOWANIE: POWIATOWE CENTRUM POMOCY RODZINIE W BRZESKU        BRZESKO 2012</vt:lpstr>
      <vt:lpstr>„DOPRAWDY, TAKI MODEL ROZWOJU, KTÓRY BY NIE SZANOWAŁ I NIE POPIERAŁ PRAW LUDZKICH, OSOBISTYCH I SPOŁECZNYCH, EKONOMICZNYCH               I POLITYCZNYCH, ŁACZNIE Z PRAWAMI NARODÓW             I LUDÓW, NIE BYŁBY GODNY CZŁOWIEKA”.                                                                                        Jan Paweł II </vt:lpstr>
      <vt:lpstr>   PRZYSTAPIENIE POLSKI DO UNII EUROPEJSKIEJ (1 MAJA 2004 ROKU)</vt:lpstr>
      <vt:lpstr>                         KTO REALIZUJE PROJEKTY Z POKL</vt:lpstr>
      <vt:lpstr>To od sprawności władz samorządowych Powiatu Brzeskiego zależeć będzie wysokość pozyskanych środków z ogólnej kwoty na realizację wytyczonych celów, dotyczących polityki społecznej Powiatu, bowiem mimo przygotowywanych i w niektórych przypadkach już gotowych aktów prawnych i programów, pieniędzy z państwowej            i unijnej kasy będzie coraz mniej. Niepewna  jest  zatem pomyślna realizacja wszystkich planowanych założeń, dotyczących pomocy osobom starszym 55+ zarówno w kraju, jak i w Powiecie.   ,,JEŻELI NIE PODEJMIEMY ODPOWIEDNICH DZIAŁAŃ TERAZ, TO KIEDY? JEŻELI NIE MY, TO KTO?” </vt:lpstr>
      <vt:lpstr>M I S J A</vt:lpstr>
      <vt:lpstr>                                                 W I Z J A </vt:lpstr>
      <vt:lpstr>    OGÓLNA CHARAKTERYSTYKA POWIATU BRZESKIEGO</vt:lpstr>
      <vt:lpstr>                 </vt:lpstr>
      <vt:lpstr>Slajd 10</vt:lpstr>
      <vt:lpstr>WYOSKOŚĆ STOPY BEZROBOCIA W ROKU 2010 </vt:lpstr>
      <vt:lpstr>                AKTYWIZACJA ZAWODOWA I SPOŁECZNA OSÓB 55+   Analiza polityki pomocy społecznej oraz wskazanie barier i możliwości zwiększenia   skuteczności pracy socjalnej   </vt:lpstr>
      <vt:lpstr> </vt:lpstr>
      <vt:lpstr>SPECYFIKA POLITYKI SPOŁECZNEJ I ZAKRES JEJ DZIAŁANIA</vt:lpstr>
      <vt:lpstr>Slajd 15</vt:lpstr>
      <vt:lpstr>                             NASTĘPSTWA BEZROBOCIA  </vt:lpstr>
      <vt:lpstr>W Polsce stopa bezrobocia w lipcu 2011 r. wynosiła 11,7%. Liczba ogółem zarejestrowanych bezrobotnych w UP to 1mln 863 tys.</vt:lpstr>
      <vt:lpstr>               Ubóstwo i bieda jako wypadkowa bezrobocia to niemożność osiągnięcia minimalnego standardu życiowego. Ubóstwo odnosi się do osób, rodzin lub grup, których środki materialne, kulturalne                     i socjalne są ograniczone w takim stopniu, że poziom ich życia obniża się poza akceptowane minimum w kraju i lokalnym środowisku.    Wykluczenie społeczne zjawisko, które w sposób istotny powiązane jest  z występowaniem biedy, ubóstwa. To brak lub ograniczanie możliwości uczestnictwa, wpływania i korzystania z podstawowych instytucji publicznych i rynków, które powinny być dostępne dla każdego, a w szczególności dla osób ubogich.               </vt:lpstr>
      <vt:lpstr>                                  ANALIZA  SWOT  Przy opracowywaniu mocnych i słabych stron,  w większym stopniu skoncentrowano się na analizie zjawisk dotyczących pomocy osobom starszym i ich aktywizacji społeczno-zawodowej. </vt:lpstr>
      <vt:lpstr> STAROŚĆ</vt:lpstr>
      <vt:lpstr>                                     CEL  STRATEGICZNY POWIATOWY PROGRAM POMOCY OSOBOM STARSZYM 55+ </vt:lpstr>
      <vt:lpstr>                                    CELE  SZCZEGÓŁOWE</vt:lpstr>
      <vt:lpstr>                            OCZEKIWANE  EFEKTY</vt:lpstr>
      <vt:lpstr>             Główne wskaźniki oczekiwanych efektów PPPOS 55+ </vt:lpstr>
      <vt:lpstr>Miejsce realizacji programu: Obszar Powiat Brzeskiego  Okres realizacji programu:   W zapisie rządowym okres realizacji projektu przewidziany został na lata 2008–2020, a PPPOS 55+ dla powiatu brzeskiego. Realna data rozpoczęcia realizacji programu 2012–2020, pod warunkiem posiadania własnych środków oraz otrzymania ich z innych źródeł w tym z EFS. Po 2020 roku, program powinien być kontynuowany, o ile będzie obowiązywać odpowiednia wykładnia prawna i zabezpieczenia finansowe.  Adresaci programu: Osoby starsze 55+, których dotyczy problem bezrobocia, ubóstwa, uzależnienia, niezaradności życiowej, wykluczenia, niepełnosprawności, bezdomności, zwątpienia, przechodzenia kryzysu, osamotnienia w podeszłym wieku. </vt:lpstr>
      <vt:lpstr>                           ŹRÓDŁA FINANSOWANIA PROGRAMU  Środki pochodzące z EFS  Środki własne Powiatu i Gmin Środki własne partnerów uczestniczących w Programie Dotacje celowe i inne Fundusze pozyskane z innych źródeł </vt:lpstr>
      <vt:lpstr>                  MONITOROWANIE I EWALUACJA PROGRAMU </vt:lpstr>
      <vt:lpstr>Slajd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ksjaksjaksjakjs</dc:title>
  <dc:creator>nowy</dc:creator>
  <cp:lastModifiedBy>nowy</cp:lastModifiedBy>
  <cp:revision>115</cp:revision>
  <dcterms:created xsi:type="dcterms:W3CDTF">2012-01-25T17:52:49Z</dcterms:created>
  <dcterms:modified xsi:type="dcterms:W3CDTF">2012-01-31T19:47:12Z</dcterms:modified>
</cp:coreProperties>
</file>